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62" r:id="rId3"/>
    <p:sldId id="258" r:id="rId4"/>
    <p:sldId id="263" r:id="rId5"/>
    <p:sldId id="266" r:id="rId6"/>
    <p:sldId id="261" r:id="rId7"/>
    <p:sldId id="260" r:id="rId8"/>
    <p:sldId id="267" r:id="rId9"/>
    <p:sldId id="259" r:id="rId10"/>
    <p:sldId id="268" r:id="rId11"/>
    <p:sldId id="257" r:id="rId12"/>
    <p:sldId id="269" r:id="rId13"/>
    <p:sldId id="264" r:id="rId14"/>
    <p:sldId id="270" r:id="rId15"/>
    <p:sldId id="271" r:id="rId16"/>
    <p:sldId id="272" r:id="rId17"/>
    <p:sldId id="273" r:id="rId18"/>
    <p:sldId id="274" r:id="rId19"/>
    <p:sldId id="275" r:id="rId20"/>
    <p:sldId id="276" r:id="rId21"/>
    <p:sldId id="277" r:id="rId22"/>
    <p:sldId id="278" r:id="rId23"/>
    <p:sldId id="279" r:id="rId24"/>
    <p:sldId id="280" r:id="rId25"/>
    <p:sldId id="285" r:id="rId26"/>
    <p:sldId id="281" r:id="rId27"/>
    <p:sldId id="282" r:id="rId28"/>
    <p:sldId id="284" r:id="rId29"/>
    <p:sldId id="265" r:id="rId30"/>
    <p:sldId id="283" r:id="rId31"/>
    <p:sldId id="286" r:id="rId32"/>
    <p:sldId id="287" r:id="rId33"/>
    <p:sldId id="288" r:id="rId34"/>
    <p:sldId id="289" r:id="rId35"/>
    <p:sldId id="290" r:id="rId36"/>
    <p:sldId id="291" r:id="rId37"/>
    <p:sldId id="292" r:id="rId38"/>
    <p:sldId id="293" r:id="rId39"/>
    <p:sldId id="294" r:id="rId40"/>
    <p:sldId id="295" r:id="rId41"/>
    <p:sldId id="302" r:id="rId42"/>
    <p:sldId id="297" r:id="rId43"/>
    <p:sldId id="298" r:id="rId44"/>
    <p:sldId id="299" r:id="rId45"/>
    <p:sldId id="300" r:id="rId4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0A2765D5-6176-4105-8191-FB2E5E101A60}">
          <p14:sldIdLst>
            <p14:sldId id="256"/>
            <p14:sldId id="262"/>
            <p14:sldId id="258"/>
            <p14:sldId id="263"/>
            <p14:sldId id="266"/>
            <p14:sldId id="261"/>
            <p14:sldId id="260"/>
            <p14:sldId id="267"/>
            <p14:sldId id="259"/>
            <p14:sldId id="268"/>
          </p14:sldIdLst>
        </p14:section>
        <p14:section name="Раздел без заголовка" id="{46D01557-E2FA-4E27-B51E-AC05790F5DE1}">
          <p14:sldIdLst>
            <p14:sldId id="257"/>
            <p14:sldId id="269"/>
            <p14:sldId id="264"/>
            <p14:sldId id="270"/>
            <p14:sldId id="271"/>
            <p14:sldId id="272"/>
            <p14:sldId id="273"/>
            <p14:sldId id="274"/>
            <p14:sldId id="275"/>
            <p14:sldId id="276"/>
            <p14:sldId id="277"/>
            <p14:sldId id="278"/>
            <p14:sldId id="279"/>
            <p14:sldId id="280"/>
            <p14:sldId id="285"/>
            <p14:sldId id="281"/>
            <p14:sldId id="282"/>
            <p14:sldId id="284"/>
            <p14:sldId id="265"/>
            <p14:sldId id="283"/>
            <p14:sldId id="286"/>
            <p14:sldId id="287"/>
            <p14:sldId id="288"/>
            <p14:sldId id="289"/>
            <p14:sldId id="290"/>
            <p14:sldId id="291"/>
            <p14:sldId id="292"/>
            <p14:sldId id="293"/>
            <p14:sldId id="294"/>
            <p14:sldId id="295"/>
            <p14:sldId id="302"/>
            <p14:sldId id="297"/>
            <p14:sldId id="298"/>
            <p14:sldId id="299"/>
            <p14:sldId id="30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72" y="-288"/>
      </p:cViewPr>
      <p:guideLst>
        <p:guide orient="horz" pos="2160"/>
        <p:guide pos="2880"/>
      </p:guideLst>
    </p:cSldViewPr>
  </p:slideViewPr>
  <p:notesTextViewPr>
    <p:cViewPr>
      <p:scale>
        <a:sx n="1" d="1"/>
        <a:sy n="1" d="1"/>
      </p:scale>
      <p:origin x="0" y="0"/>
    </p:cViewPr>
  </p:notesTextViewPr>
  <p:notesViewPr>
    <p:cSldViewPr>
      <p:cViewPr varScale="1">
        <p:scale>
          <a:sx n="76" d="100"/>
          <a:sy n="76" d="100"/>
        </p:scale>
        <p:origin x="-14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10C20C-2615-402C-BE8F-4C4AB08F0A6C}" type="datetimeFigureOut">
              <a:rPr lang="ru-RU" smtClean="0"/>
              <a:t>05.03.2020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868677-5F89-4759-AFC5-5B4CE9721285}" type="slidenum">
              <a:rPr lang="ru-RU" smtClean="0"/>
              <a:t>‹#›</a:t>
            </a:fld>
            <a:endParaRPr lang="ru-RU"/>
          </a:p>
        </p:txBody>
      </p:sp>
    </p:spTree>
    <p:extLst>
      <p:ext uri="{BB962C8B-B14F-4D97-AF65-F5344CB8AC3E}">
        <p14:creationId xmlns:p14="http://schemas.microsoft.com/office/powerpoint/2010/main" val="932343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5C868677-5F89-4759-AFC5-5B4CE9721285}" type="slidenum">
              <a:rPr lang="ru-RU" smtClean="0"/>
              <a:t>9</a:t>
            </a:fld>
            <a:endParaRPr lang="ru-RU"/>
          </a:p>
        </p:txBody>
      </p:sp>
    </p:spTree>
    <p:extLst>
      <p:ext uri="{BB962C8B-B14F-4D97-AF65-F5344CB8AC3E}">
        <p14:creationId xmlns:p14="http://schemas.microsoft.com/office/powerpoint/2010/main" val="376297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D67DCD1-F2CB-4DF3-AEFF-3A1C4D4E54DE}" type="datetimeFigureOut">
              <a:rPr lang="ru-RU" smtClean="0"/>
              <a:t>05.03.2020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1714017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67DCD1-F2CB-4DF3-AEFF-3A1C4D4E54DE}" type="datetimeFigureOut">
              <a:rPr lang="ru-RU" smtClean="0"/>
              <a:t>05.03.2020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227809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67DCD1-F2CB-4DF3-AEFF-3A1C4D4E54DE}" type="datetimeFigureOut">
              <a:rPr lang="ru-RU" smtClean="0"/>
              <a:t>05.03.2020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917643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67DCD1-F2CB-4DF3-AEFF-3A1C4D4E54DE}" type="datetimeFigureOut">
              <a:rPr lang="ru-RU" smtClean="0"/>
              <a:t>05.03.2020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3394080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D67DCD1-F2CB-4DF3-AEFF-3A1C4D4E54DE}" type="datetimeFigureOut">
              <a:rPr lang="ru-RU" smtClean="0"/>
              <a:t>05.03.2020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1504902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D67DCD1-F2CB-4DF3-AEFF-3A1C4D4E54DE}" type="datetimeFigureOut">
              <a:rPr lang="ru-RU" smtClean="0"/>
              <a:t>05.03.2020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1799095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D67DCD1-F2CB-4DF3-AEFF-3A1C4D4E54DE}" type="datetimeFigureOut">
              <a:rPr lang="ru-RU" smtClean="0"/>
              <a:t>05.03.2020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232922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D67DCD1-F2CB-4DF3-AEFF-3A1C4D4E54DE}" type="datetimeFigureOut">
              <a:rPr lang="ru-RU" smtClean="0"/>
              <a:t>05.03.2020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35223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D67DCD1-F2CB-4DF3-AEFF-3A1C4D4E54DE}" type="datetimeFigureOut">
              <a:rPr lang="ru-RU" smtClean="0"/>
              <a:t>05.03.2020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291488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D67DCD1-F2CB-4DF3-AEFF-3A1C4D4E54DE}" type="datetimeFigureOut">
              <a:rPr lang="ru-RU" smtClean="0"/>
              <a:t>05.03.2020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181427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D67DCD1-F2CB-4DF3-AEFF-3A1C4D4E54DE}" type="datetimeFigureOut">
              <a:rPr lang="ru-RU" smtClean="0"/>
              <a:t>05.03.2020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A60488-0624-4551-9410-42F02DE0FDAF}" type="slidenum">
              <a:rPr lang="ru-RU" smtClean="0"/>
              <a:t>‹#›</a:t>
            </a:fld>
            <a:endParaRPr lang="ru-RU"/>
          </a:p>
        </p:txBody>
      </p:sp>
    </p:spTree>
    <p:extLst>
      <p:ext uri="{BB962C8B-B14F-4D97-AF65-F5344CB8AC3E}">
        <p14:creationId xmlns:p14="http://schemas.microsoft.com/office/powerpoint/2010/main" val="1679717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7DCD1-F2CB-4DF3-AEFF-3A1C4D4E54DE}" type="datetimeFigureOut">
              <a:rPr lang="ru-RU" smtClean="0"/>
              <a:t>05.03.2020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60488-0624-4551-9410-42F02DE0FDAF}" type="slidenum">
              <a:rPr lang="ru-RU" smtClean="0"/>
              <a:t>‹#›</a:t>
            </a:fld>
            <a:endParaRPr lang="ru-RU"/>
          </a:p>
        </p:txBody>
      </p:sp>
    </p:spTree>
    <p:extLst>
      <p:ext uri="{BB962C8B-B14F-4D97-AF65-F5344CB8AC3E}">
        <p14:creationId xmlns:p14="http://schemas.microsoft.com/office/powerpoint/2010/main" val="2392417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ru.wikipedia.org/wiki/%D0%A0%D0%A1%D0%A4%D0%A1%D0%A0" TargetMode="External"/><Relationship Id="rId13" Type="http://schemas.openxmlformats.org/officeDocument/2006/relationships/hyperlink" Target="http://ru.wikipedia.org/wiki/%D0%A1%D0%B5%D1%86%D0%B5%D1%81%D1%81%D0%B8%D1%8F" TargetMode="External"/><Relationship Id="rId3" Type="http://schemas.openxmlformats.org/officeDocument/2006/relationships/hyperlink" Target="http://ru.wikipedia.org/wiki/%D0%A0%D0%BE%D1%81%D1%81%D0%B8%D0%B9%D1%81%D0%BA%D0%B0%D1%8F_%D0%A1%D0%BE%D1%86%D0%B8%D0%B0%D0%BB%D0%B8%D1%81%D1%82%D0%B8%D1%87%D0%B5%D1%81%D0%BA%D0%B0%D1%8F_%D0%A4%D0%B5%D0%B4%D0%B5%D1%80%D0%B0%D1%82%D0%B8%D0%B2%D0%BD%D0%B0%D1%8F_%D0%A1%D0%BE%D0%B2%D0%B5%D1%82%D1%81%D0%BA%D0%B0%D1%8F_%D0%A0%D0%B5%D1%81%D0%BF%D1%83%D0%B1%D0%BB%D0%B8%D0%BA%D0%B0" TargetMode="External"/><Relationship Id="rId7" Type="http://schemas.openxmlformats.org/officeDocument/2006/relationships/hyperlink" Target="http://ru.wikipedia.org/wiki/29_%D0%B4%D0%B5%D0%BA%D0%B0%D0%B1%D1%80%D1%8F" TargetMode="External"/><Relationship Id="rId12" Type="http://schemas.openxmlformats.org/officeDocument/2006/relationships/hyperlink" Target="http://ru.wikipedia.org/wiki/I_%D0%92%D1%81%D0%B5%D1%81%D0%BE%D1%8E%D0%B7%D0%BD%D1%8B%D0%B9_%D1%81%D1%8A%D0%B5%D0%B7%D0%B4_%D0%A1%D0%BE%D0%B2%D0%B5%D1%82%D0%BE%D0%B2" TargetMode="External"/><Relationship Id="rId2" Type="http://schemas.openxmlformats.org/officeDocument/2006/relationships/hyperlink" Target="http://ru.wikipedia.org/wiki/%D0%A1%D0%BE%D1%8E%D0%B7_%D0%A1%D0%BE%D0%B2%D0%B5%D1%82%D1%81%D0%BA%D0%B8%D1%85_%D0%A1%D0%BE%D1%86%D0%B8%D0%B0%D0%BB%D0%B8%D1%81%D1%82%D0%B8%D1%87%D0%B5%D1%81%D0%BA%D0%B8%D1%85_%D0%A0%D0%B5%D1%81%D0%BF%D1%83%D0%B1%D0%BB%D0%B8%D0%BA" TargetMode="External"/><Relationship Id="rId1" Type="http://schemas.openxmlformats.org/officeDocument/2006/relationships/slideLayout" Target="../slideLayouts/slideLayout6.xml"/><Relationship Id="rId6" Type="http://schemas.openxmlformats.org/officeDocument/2006/relationships/hyperlink" Target="http://ru.wikipedia.org/wiki/%D0%97%D0%A1%D0%A4%D0%A1%D0%A0" TargetMode="External"/><Relationship Id="rId11" Type="http://schemas.openxmlformats.org/officeDocument/2006/relationships/hyperlink" Target="http://ru.wikipedia.org/wiki/30_%D0%B4%D0%B5%D0%BA%D0%B0%D0%B1%D1%80%D1%8F" TargetMode="External"/><Relationship Id="rId5" Type="http://schemas.openxmlformats.org/officeDocument/2006/relationships/hyperlink" Target="http://ru.wikipedia.org/wiki/%D0%91%D0%B5%D0%BB%D0%BE%D1%80%D1%83%D1%81%D1%81%D0%BA%D0%B0%D1%8F_%D0%A1%D0%BE%D1%86%D0%B8%D0%B0%D0%BB%D0%B8%D1%81%D1%82%D0%B8%D1%87%D0%B5%D1%81%D0%BA%D0%B0%D1%8F_%D0%A1%D0%BE%D0%B2%D0%B5%D1%82%D1%81%D0%BA%D0%B0%D1%8F_%D0%A0%D0%B5%D1%81%D0%BF%D1%83%D0%B1%D0%BB%D0%B8%D0%BA%D0%B0" TargetMode="External"/><Relationship Id="rId15" Type="http://schemas.openxmlformats.org/officeDocument/2006/relationships/hyperlink" Target="http://ru.wikipedia.org/wiki/II_%D0%92%D1%81%D0%B5%D1%81%D0%BE%D1%8E%D0%B7%D0%BD%D1%8B%D0%B9_%D1%81%D1%8A%D0%B5%D0%B7%D0%B4_%D0%A1%D0%BE%D0%B2%D0%B5%D1%82%D0%BE%D0%B2" TargetMode="External"/><Relationship Id="rId10" Type="http://schemas.openxmlformats.org/officeDocument/2006/relationships/hyperlink" Target="http://ru.wikipedia.org/wiki/%D0%91%D0%A1%D0%A1%D0%A0" TargetMode="External"/><Relationship Id="rId4" Type="http://schemas.openxmlformats.org/officeDocument/2006/relationships/hyperlink" Target="http://ru.wikipedia.org/wiki/%D0%A3%D0%BA%D1%80%D0%B0%D0%B8%D0%BD%D1%81%D0%BA%D0%B0%D1%8F_%D0%A1%D0%BE%D1%86%D0%B8%D0%B0%D0%BB%D0%B8%D1%81%D1%82%D0%B8%D1%87%D0%B5%D1%81%D0%BA%D0%B0%D1%8F_%D0%A1%D0%BE%D0%B2%D0%B5%D1%82%D1%81%D0%BA%D0%B0%D1%8F_%D0%A0%D0%B5%D1%81%D0%BF%D1%83%D0%B1%D0%BB%D0%B8%D0%BA%D0%B0" TargetMode="External"/><Relationship Id="rId9" Type="http://schemas.openxmlformats.org/officeDocument/2006/relationships/hyperlink" Target="http://ru.wikipedia.org/wiki/%D0%A3%D0%A1%D0%A1%D0%A0" TargetMode="External"/><Relationship Id="rId14" Type="http://schemas.openxmlformats.org/officeDocument/2006/relationships/hyperlink" Target="http://ru.wikipedia.org/wiki/%D0%9A%D0%BE%D0%BD%D1%81%D1%82%D0%B8%D1%82%D1%83%D1%86%D0%B8%D1%8F_%D0%A1%D0%A1%D0%A1%D0%A0_1924_%D0%B3%D0%BE%D0%B4%D0%B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consultant.ru/popular/nalog1/" TargetMode="External"/><Relationship Id="rId2" Type="http://schemas.openxmlformats.org/officeDocument/2006/relationships/hyperlink" Target="http://www.consultant.ru/document/cons_doc_LAW_180889/?frame=11#p1626"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3168351"/>
          </a:xfrm>
        </p:spPr>
        <p:txBody>
          <a:bodyPr/>
          <a:lstStyle/>
          <a:p>
            <a:r>
              <a:rPr lang="ru-RU" sz="2000" b="1" dirty="0" smtClean="0"/>
              <a:t>ЦЭМИ РАН</a:t>
            </a:r>
            <a:r>
              <a:rPr lang="ru-RU" b="1" dirty="0" smtClean="0"/>
              <a:t/>
            </a:r>
            <a:br>
              <a:rPr lang="ru-RU" b="1" dirty="0" smtClean="0"/>
            </a:br>
            <a:r>
              <a:rPr lang="ru-RU" b="1" dirty="0" smtClean="0"/>
              <a:t/>
            </a:r>
            <a:br>
              <a:rPr lang="ru-RU" b="1" dirty="0" smtClean="0"/>
            </a:br>
            <a:r>
              <a:rPr lang="ru-RU" b="1" dirty="0" smtClean="0"/>
              <a:t>ЭКОНОМИЧЕСКИЕ </a:t>
            </a:r>
            <a:r>
              <a:rPr lang="ru-RU" b="1" dirty="0"/>
              <a:t>КАЗУСЫ </a:t>
            </a:r>
            <a:r>
              <a:rPr lang="ru-RU" dirty="0"/>
              <a:t/>
            </a:r>
            <a:br>
              <a:rPr lang="ru-RU" dirty="0"/>
            </a:br>
            <a:r>
              <a:rPr lang="ru-RU" b="1" dirty="0" smtClean="0"/>
              <a:t>ЗАКОНОДАТЕЛЬСТВА</a:t>
            </a:r>
            <a:br>
              <a:rPr lang="ru-RU" b="1" dirty="0" smtClean="0"/>
            </a:br>
            <a:r>
              <a:rPr lang="ru-RU" sz="2400" b="1" dirty="0" smtClean="0"/>
              <a:t>Доклад</a:t>
            </a:r>
            <a:endParaRPr lang="ru-RU" sz="2400" dirty="0"/>
          </a:p>
        </p:txBody>
      </p:sp>
      <p:sp>
        <p:nvSpPr>
          <p:cNvPr id="3" name="Подзаголовок 2"/>
          <p:cNvSpPr>
            <a:spLocks noGrp="1"/>
          </p:cNvSpPr>
          <p:nvPr>
            <p:ph type="subTitle" idx="1"/>
          </p:nvPr>
        </p:nvSpPr>
        <p:spPr>
          <a:xfrm>
            <a:off x="179512" y="3861048"/>
            <a:ext cx="8640960" cy="2567136"/>
          </a:xfrm>
        </p:spPr>
        <p:txBody>
          <a:bodyPr>
            <a:normAutofit/>
          </a:bodyPr>
          <a:lstStyle/>
          <a:p>
            <a:r>
              <a:rPr lang="ru-RU" sz="2400" dirty="0" smtClean="0">
                <a:solidFill>
                  <a:schemeClr val="tx1"/>
                </a:solidFill>
                <a:latin typeface="Arial Narrow" panose="020B0606020202030204" pitchFamily="34" charset="0"/>
              </a:rPr>
              <a:t>Доктор юридических наук, кандидат экономических наук, профессор</a:t>
            </a:r>
          </a:p>
          <a:p>
            <a:r>
              <a:rPr lang="ru-RU" dirty="0" err="1" smtClean="0">
                <a:solidFill>
                  <a:schemeClr val="tx1"/>
                </a:solidFill>
              </a:rPr>
              <a:t>Н.М.Казанцев</a:t>
            </a:r>
            <a:endParaRPr lang="ru-RU" dirty="0" smtClean="0">
              <a:solidFill>
                <a:schemeClr val="tx1"/>
              </a:solidFill>
            </a:endParaRPr>
          </a:p>
          <a:p>
            <a:r>
              <a:rPr lang="ru-RU" sz="2000" dirty="0" smtClean="0">
                <a:solidFill>
                  <a:schemeClr val="tx1"/>
                </a:solidFill>
              </a:rPr>
              <a:t>гл. науч. сотрудник Института законодательства и сравнительного правоведения при Правительстве РФ</a:t>
            </a:r>
          </a:p>
          <a:p>
            <a:endParaRPr lang="ru-RU" sz="2000" dirty="0" smtClean="0">
              <a:solidFill>
                <a:schemeClr val="tx1"/>
              </a:solidFill>
            </a:endParaRPr>
          </a:p>
          <a:p>
            <a:r>
              <a:rPr lang="ru-RU" sz="2000" dirty="0" smtClean="0">
                <a:solidFill>
                  <a:schemeClr val="tx1"/>
                </a:solidFill>
              </a:rPr>
              <a:t>16 марта 2020</a:t>
            </a:r>
            <a:endParaRPr lang="ru-RU" sz="2000" dirty="0">
              <a:solidFill>
                <a:schemeClr val="tx1"/>
              </a:solidFill>
            </a:endParaRPr>
          </a:p>
        </p:txBody>
      </p:sp>
    </p:spTree>
    <p:extLst>
      <p:ext uri="{BB962C8B-B14F-4D97-AF65-F5344CB8AC3E}">
        <p14:creationId xmlns:p14="http://schemas.microsoft.com/office/powerpoint/2010/main" val="4262914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sz="3200" b="1" dirty="0"/>
              <a:t>Экономические казусы законодательства </a:t>
            </a:r>
            <a:r>
              <a:rPr lang="ru-RU" sz="3200" dirty="0" smtClean="0"/>
              <a:t>-</a:t>
            </a:r>
            <a:endParaRPr lang="ru-RU" sz="3200" dirty="0"/>
          </a:p>
        </p:txBody>
      </p:sp>
      <p:sp>
        <p:nvSpPr>
          <p:cNvPr id="3" name="Объект 2"/>
          <p:cNvSpPr>
            <a:spLocks noGrp="1"/>
          </p:cNvSpPr>
          <p:nvPr>
            <p:ph idx="1"/>
          </p:nvPr>
        </p:nvSpPr>
        <p:spPr>
          <a:xfrm>
            <a:off x="179512" y="1124744"/>
            <a:ext cx="8856984" cy="5472608"/>
          </a:xfrm>
        </p:spPr>
        <p:txBody>
          <a:bodyPr>
            <a:normAutofit fontScale="92500" lnSpcReduction="20000"/>
          </a:bodyPr>
          <a:lstStyle/>
          <a:p>
            <a:r>
              <a:rPr lang="ru-RU" dirty="0" smtClean="0"/>
              <a:t> </a:t>
            </a:r>
            <a:r>
              <a:rPr lang="ru-RU" b="1" i="1" dirty="0" smtClean="0"/>
              <a:t>случаи, ситуации</a:t>
            </a:r>
            <a:r>
              <a:rPr lang="ru-RU" b="1" i="1" dirty="0"/>
              <a:t>, в </a:t>
            </a:r>
            <a:r>
              <a:rPr lang="ru-RU" b="1" i="1" dirty="0" smtClean="0"/>
              <a:t>которых </a:t>
            </a:r>
            <a:r>
              <a:rPr lang="ru-RU" b="1" i="1" dirty="0"/>
              <a:t>действие норм законодательства таково, что осуществление своих прав одним из лиц, публичным или частным, влечет нарушение прав и причиняет экономический вред другим лицам, частным или публичным, причем в отсутствие вины правовых субъектов. </a:t>
            </a:r>
            <a:endParaRPr lang="ru-RU" b="1" i="1" dirty="0" smtClean="0"/>
          </a:p>
          <a:p>
            <a:r>
              <a:rPr lang="ru-RU" sz="2800" dirty="0" smtClean="0"/>
              <a:t>В </a:t>
            </a:r>
            <a:r>
              <a:rPr lang="ru-RU" sz="2800" dirty="0"/>
              <a:t>римском праве — это </a:t>
            </a:r>
            <a:r>
              <a:rPr lang="ru-RU" sz="2800" i="1" dirty="0" err="1"/>
              <a:t>casus</a:t>
            </a:r>
            <a:r>
              <a:rPr lang="ru-RU" sz="2800" i="1" dirty="0"/>
              <a:t> </a:t>
            </a:r>
            <a:r>
              <a:rPr lang="ru-RU" sz="2800" i="1" dirty="0" err="1"/>
              <a:t>omissus</a:t>
            </a:r>
            <a:r>
              <a:rPr lang="ru-RU" sz="2800" dirty="0"/>
              <a:t>, т.е. случай, «не предусмотренный законом, договором», или случай, непреднамеренно не урегулированный дефектным законом. В этом смысле римское право различало казусы права и казусы законодательства и давало последним </a:t>
            </a:r>
            <a:r>
              <a:rPr lang="ru-RU" sz="2800" dirty="0" smtClean="0"/>
              <a:t>это специальное </a:t>
            </a:r>
            <a:r>
              <a:rPr lang="ru-RU" sz="2800" dirty="0"/>
              <a:t>наименование.</a:t>
            </a:r>
            <a:r>
              <a:rPr lang="ru-RU" sz="2800" dirty="0"/>
              <a:t> </a:t>
            </a:r>
            <a:r>
              <a:rPr lang="ru-RU" sz="2800" dirty="0"/>
              <a:t>См</a:t>
            </a:r>
            <a:r>
              <a:rPr lang="en-US" sz="2800" dirty="0"/>
              <a:t>.: A Dictionary of Law. 4</a:t>
            </a:r>
            <a:r>
              <a:rPr lang="en-US" sz="2800" baseline="30000" dirty="0"/>
              <a:t>th</a:t>
            </a:r>
            <a:r>
              <a:rPr lang="en-US" sz="2800" dirty="0"/>
              <a:t> ed. / </a:t>
            </a:r>
            <a:r>
              <a:rPr lang="en-US" sz="2800" dirty="0" err="1"/>
              <a:t>еd</a:t>
            </a:r>
            <a:r>
              <a:rPr lang="en-US" sz="2800" dirty="0"/>
              <a:t>. by Elizabeth A. Martin. Oxford, N.Y.: University Press, 1997. </a:t>
            </a:r>
            <a:r>
              <a:rPr lang="ru-RU" sz="2800" dirty="0"/>
              <a:t>Р</a:t>
            </a:r>
            <a:r>
              <a:rPr lang="en-US" sz="2800" dirty="0"/>
              <a:t>. 62</a:t>
            </a:r>
            <a:r>
              <a:rPr lang="en-US" dirty="0"/>
              <a:t>.</a:t>
            </a:r>
            <a:endParaRPr lang="ru-RU" dirty="0"/>
          </a:p>
          <a:p>
            <a:endParaRPr lang="ru-RU" dirty="0"/>
          </a:p>
        </p:txBody>
      </p:sp>
    </p:spTree>
    <p:extLst>
      <p:ext uri="{BB962C8B-B14F-4D97-AF65-F5344CB8AC3E}">
        <p14:creationId xmlns:p14="http://schemas.microsoft.com/office/powerpoint/2010/main" val="1633313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35280" cy="1143000"/>
          </a:xfrm>
        </p:spPr>
        <p:txBody>
          <a:bodyPr>
            <a:normAutofit/>
          </a:bodyPr>
          <a:lstStyle/>
          <a:p>
            <a:pPr algn="l"/>
            <a:r>
              <a:rPr lang="ru-RU" b="1" dirty="0" smtClean="0"/>
              <a:t>                                               ситуация</a:t>
            </a:r>
            <a:r>
              <a:rPr lang="en-US" b="1" dirty="0" smtClean="0"/>
              <a:t> </a:t>
            </a:r>
            <a:endParaRPr lang="ru-RU" b="1" dirty="0"/>
          </a:p>
        </p:txBody>
      </p:sp>
      <p:sp>
        <p:nvSpPr>
          <p:cNvPr id="3" name="Объект 2"/>
          <p:cNvSpPr>
            <a:spLocks noGrp="1"/>
          </p:cNvSpPr>
          <p:nvPr>
            <p:ph idx="1"/>
          </p:nvPr>
        </p:nvSpPr>
        <p:spPr>
          <a:xfrm>
            <a:off x="179512" y="1156438"/>
            <a:ext cx="8784976" cy="5008865"/>
          </a:xfrm>
          <a:ln>
            <a:solidFill>
              <a:srgbClr val="FFC000"/>
            </a:solidFill>
          </a:ln>
        </p:spPr>
        <p:txBody>
          <a:bodyPr/>
          <a:lstStyle/>
          <a:p>
            <a:pPr marL="457200" lvl="1" indent="0">
              <a:buNone/>
            </a:pPr>
            <a:r>
              <a:rPr lang="ru-RU" b="1" dirty="0" smtClean="0">
                <a:solidFill>
                  <a:srgbClr val="002060"/>
                </a:solidFill>
              </a:rPr>
              <a:t>Экономический казус </a:t>
            </a:r>
            <a:r>
              <a:rPr lang="ru-RU" b="1" dirty="0" smtClean="0">
                <a:solidFill>
                  <a:srgbClr val="002060"/>
                </a:solidFill>
              </a:rPr>
              <a:t>зако</a:t>
            </a:r>
            <a:r>
              <a:rPr lang="ru-RU" b="1" dirty="0" smtClean="0"/>
              <a:t>нодательства</a:t>
            </a:r>
            <a:endParaRPr lang="ru-RU" b="1" dirty="0"/>
          </a:p>
        </p:txBody>
      </p:sp>
      <p:sp>
        <p:nvSpPr>
          <p:cNvPr id="7" name="Блок-схема: память с посл. доступом 6"/>
          <p:cNvSpPr>
            <a:spLocks noChangeAspect="1"/>
          </p:cNvSpPr>
          <p:nvPr/>
        </p:nvSpPr>
        <p:spPr>
          <a:xfrm>
            <a:off x="2013168" y="2609114"/>
            <a:ext cx="2407857" cy="2726591"/>
          </a:xfrm>
          <a:prstGeom prst="flowChartMagneticTape">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ru-RU" sz="2000" b="1" dirty="0" smtClean="0">
                <a:solidFill>
                  <a:schemeClr val="tx1"/>
                </a:solidFill>
              </a:rPr>
              <a:t>Случай отношений, действий лиц, имеющий</a:t>
            </a:r>
          </a:p>
          <a:p>
            <a:pPr algn="ctr"/>
            <a:r>
              <a:rPr lang="ru-RU" sz="2000" b="1" dirty="0" smtClean="0">
                <a:solidFill>
                  <a:schemeClr val="tx1"/>
                </a:solidFill>
              </a:rPr>
              <a:t> последствия</a:t>
            </a:r>
            <a:endParaRPr lang="ru-RU" sz="2000" b="1" dirty="0">
              <a:solidFill>
                <a:schemeClr val="tx1"/>
              </a:solidFill>
            </a:endParaRPr>
          </a:p>
        </p:txBody>
      </p:sp>
      <p:sp>
        <p:nvSpPr>
          <p:cNvPr id="9" name="Умножение 8"/>
          <p:cNvSpPr/>
          <p:nvPr/>
        </p:nvSpPr>
        <p:spPr>
          <a:xfrm>
            <a:off x="4421025" y="3396345"/>
            <a:ext cx="720080" cy="115212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Блок-схема: решение 9"/>
          <p:cNvSpPr>
            <a:spLocks noChangeAspect="1"/>
          </p:cNvSpPr>
          <p:nvPr/>
        </p:nvSpPr>
        <p:spPr>
          <a:xfrm>
            <a:off x="5145226" y="3013630"/>
            <a:ext cx="2235086" cy="2139851"/>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ru-RU" sz="1600" b="1" dirty="0" smtClean="0">
                <a:solidFill>
                  <a:schemeClr val="tx1"/>
                </a:solidFill>
              </a:rPr>
              <a:t>Случай </a:t>
            </a:r>
            <a:r>
              <a:rPr lang="ru-RU" sz="1600" b="1" dirty="0" err="1" smtClean="0">
                <a:solidFill>
                  <a:schemeClr val="tx1"/>
                </a:solidFill>
              </a:rPr>
              <a:t>соответ-ствует</a:t>
            </a:r>
            <a:r>
              <a:rPr lang="ru-RU" sz="1600" b="1" dirty="0" smtClean="0">
                <a:solidFill>
                  <a:schemeClr val="tx1"/>
                </a:solidFill>
              </a:rPr>
              <a:t> </a:t>
            </a:r>
          </a:p>
          <a:p>
            <a:pPr algn="ctr"/>
            <a:r>
              <a:rPr lang="ru-RU" sz="1600" b="1" dirty="0" smtClean="0">
                <a:solidFill>
                  <a:schemeClr val="tx1"/>
                </a:solidFill>
              </a:rPr>
              <a:t>Закону</a:t>
            </a:r>
            <a:r>
              <a:rPr lang="ru-RU" sz="1600" dirty="0" smtClean="0">
                <a:solidFill>
                  <a:schemeClr val="tx1"/>
                </a:solidFill>
              </a:rPr>
              <a:t>?</a:t>
            </a:r>
            <a:endParaRPr lang="ru-RU" sz="1600" dirty="0">
              <a:solidFill>
                <a:schemeClr val="tx1"/>
              </a:solidFill>
            </a:endParaRPr>
          </a:p>
        </p:txBody>
      </p:sp>
      <p:sp>
        <p:nvSpPr>
          <p:cNvPr id="11" name="Блок-схема: задержка 10"/>
          <p:cNvSpPr/>
          <p:nvPr/>
        </p:nvSpPr>
        <p:spPr>
          <a:xfrm>
            <a:off x="338254" y="2698396"/>
            <a:ext cx="1008112" cy="2471088"/>
          </a:xfrm>
          <a:prstGeom prst="flowChartDelay">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solidFill>
                  <a:schemeClr val="tx1"/>
                </a:solidFill>
              </a:rPr>
              <a:t>Казус</a:t>
            </a:r>
            <a:endParaRPr lang="ru-RU" sz="2000" b="1" dirty="0">
              <a:solidFill>
                <a:schemeClr val="tx1"/>
              </a:solidFill>
            </a:endParaRPr>
          </a:p>
        </p:txBody>
      </p:sp>
      <p:sp>
        <p:nvSpPr>
          <p:cNvPr id="15" name="Равно 14"/>
          <p:cNvSpPr/>
          <p:nvPr/>
        </p:nvSpPr>
        <p:spPr>
          <a:xfrm>
            <a:off x="1475656" y="3835906"/>
            <a:ext cx="504056" cy="54456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6" name="Трапеция 15"/>
          <p:cNvSpPr/>
          <p:nvPr/>
        </p:nvSpPr>
        <p:spPr>
          <a:xfrm>
            <a:off x="7308304" y="2350648"/>
            <a:ext cx="1512168" cy="3166584"/>
          </a:xfrm>
          <a:prstGeom prst="trapezoid">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Закон</a:t>
            </a:r>
            <a:endParaRPr lang="ru-RU" b="1" dirty="0">
              <a:solidFill>
                <a:schemeClr val="tx1"/>
              </a:solidFill>
            </a:endParaRPr>
          </a:p>
        </p:txBody>
      </p:sp>
      <p:sp>
        <p:nvSpPr>
          <p:cNvPr id="25" name="Полилиния 24"/>
          <p:cNvSpPr/>
          <p:nvPr/>
        </p:nvSpPr>
        <p:spPr>
          <a:xfrm>
            <a:off x="583894" y="5198666"/>
            <a:ext cx="5721873" cy="552139"/>
          </a:xfrm>
          <a:custGeom>
            <a:avLst/>
            <a:gdLst>
              <a:gd name="connsiteX0" fmla="*/ 5420299 w 5442333"/>
              <a:gd name="connsiteY0" fmla="*/ 276717 h 552139"/>
              <a:gd name="connsiteX1" fmla="*/ 5442333 w 5442333"/>
              <a:gd name="connsiteY1" fmla="*/ 552139 h 552139"/>
              <a:gd name="connsiteX2" fmla="*/ 5442333 w 5442333"/>
              <a:gd name="connsiteY2" fmla="*/ 552139 h 552139"/>
              <a:gd name="connsiteX3" fmla="*/ 0 w 5442333"/>
              <a:gd name="connsiteY3" fmla="*/ 541122 h 552139"/>
              <a:gd name="connsiteX4" fmla="*/ 0 w 5442333"/>
              <a:gd name="connsiteY4" fmla="*/ 541122 h 552139"/>
              <a:gd name="connsiteX5" fmla="*/ 11017 w 5442333"/>
              <a:gd name="connsiteY5" fmla="*/ 1295 h 552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42333" h="552139">
                <a:moveTo>
                  <a:pt x="5420299" y="276717"/>
                </a:moveTo>
                <a:lnTo>
                  <a:pt x="5442333" y="552139"/>
                </a:lnTo>
                <a:lnTo>
                  <a:pt x="5442333" y="552139"/>
                </a:lnTo>
                <a:lnTo>
                  <a:pt x="0" y="541122"/>
                </a:lnTo>
                <a:lnTo>
                  <a:pt x="0" y="541122"/>
                </a:lnTo>
                <a:cubicBezTo>
                  <a:pt x="1836" y="451151"/>
                  <a:pt x="7345" y="-28083"/>
                  <a:pt x="11017" y="1295"/>
                </a:cubicBezTo>
              </a:path>
            </a:pathLst>
          </a:custGeom>
          <a:noFill/>
          <a:ln w="38100" cmpd="sng">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dirty="0"/>
          </a:p>
        </p:txBody>
      </p:sp>
      <p:sp>
        <p:nvSpPr>
          <p:cNvPr id="31" name="Прямоугольник 30"/>
          <p:cNvSpPr/>
          <p:nvPr/>
        </p:nvSpPr>
        <p:spPr>
          <a:xfrm>
            <a:off x="5230195" y="5468716"/>
            <a:ext cx="1006694" cy="282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нет</a:t>
            </a:r>
            <a:endParaRPr lang="ru-RU" dirty="0">
              <a:solidFill>
                <a:schemeClr val="tx1"/>
              </a:solidFill>
            </a:endParaRPr>
          </a:p>
        </p:txBody>
      </p:sp>
      <p:cxnSp>
        <p:nvCxnSpPr>
          <p:cNvPr id="33" name="Прямая соединительная линия 32"/>
          <p:cNvCxnSpPr>
            <a:stCxn id="25" idx="0"/>
            <a:endCxn id="10" idx="2"/>
          </p:cNvCxnSpPr>
          <p:nvPr/>
        </p:nvCxnSpPr>
        <p:spPr>
          <a:xfrm flipH="1" flipV="1">
            <a:off x="6262769" y="5153481"/>
            <a:ext cx="19832" cy="321902"/>
          </a:xfrm>
          <a:prstGeom prst="line">
            <a:avLst/>
          </a:prstGeom>
          <a:ln w="38100">
            <a:headEnd type="none"/>
            <a:tailEnd type="oval"/>
          </a:ln>
        </p:spPr>
        <p:style>
          <a:lnRef idx="1">
            <a:schemeClr val="accent1"/>
          </a:lnRef>
          <a:fillRef idx="0">
            <a:schemeClr val="accent1"/>
          </a:fillRef>
          <a:effectRef idx="0">
            <a:schemeClr val="accent1"/>
          </a:effectRef>
          <a:fontRef idx="minor">
            <a:schemeClr val="tx1"/>
          </a:fontRef>
        </p:style>
      </p:cxnSp>
      <p:sp>
        <p:nvSpPr>
          <p:cNvPr id="37" name="Прямоугольник 36"/>
          <p:cNvSpPr/>
          <p:nvPr/>
        </p:nvSpPr>
        <p:spPr>
          <a:xfrm>
            <a:off x="971600" y="5750805"/>
            <a:ext cx="4572508" cy="77453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i="1" dirty="0" smtClean="0">
                <a:solidFill>
                  <a:schemeClr val="tx1"/>
                </a:solidFill>
              </a:rPr>
              <a:t>Юридический казус</a:t>
            </a:r>
            <a:endParaRPr lang="ru-RU" sz="2800" b="1" i="1" dirty="0">
              <a:solidFill>
                <a:schemeClr val="tx1"/>
              </a:solidFill>
            </a:endParaRPr>
          </a:p>
        </p:txBody>
      </p:sp>
      <p:sp>
        <p:nvSpPr>
          <p:cNvPr id="38" name="Блок-схема: решение 37"/>
          <p:cNvSpPr/>
          <p:nvPr/>
        </p:nvSpPr>
        <p:spPr>
          <a:xfrm>
            <a:off x="4139953" y="1628800"/>
            <a:ext cx="2808311" cy="1296144"/>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pPr algn="ctr"/>
            <a:r>
              <a:rPr lang="ru-RU" b="1" dirty="0" smtClean="0">
                <a:solidFill>
                  <a:schemeClr val="tx1"/>
                </a:solidFill>
              </a:rPr>
              <a:t>Соответствует ли ситуации закон</a:t>
            </a:r>
            <a:r>
              <a:rPr lang="ru-RU" dirty="0" smtClean="0">
                <a:solidFill>
                  <a:schemeClr val="tx1"/>
                </a:solidFill>
              </a:rPr>
              <a:t>?</a:t>
            </a:r>
            <a:endParaRPr lang="ru-RU" dirty="0">
              <a:solidFill>
                <a:schemeClr val="tx1"/>
              </a:solidFill>
            </a:endParaRPr>
          </a:p>
        </p:txBody>
      </p:sp>
      <p:cxnSp>
        <p:nvCxnSpPr>
          <p:cNvPr id="40" name="Прямая соединительная линия 39"/>
          <p:cNvCxnSpPr>
            <a:stCxn id="38" idx="1"/>
          </p:cNvCxnSpPr>
          <p:nvPr/>
        </p:nvCxnSpPr>
        <p:spPr>
          <a:xfrm flipH="1">
            <a:off x="683569" y="2276872"/>
            <a:ext cx="3456384"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42" name="Прямая со стрелкой 41"/>
          <p:cNvCxnSpPr/>
          <p:nvPr/>
        </p:nvCxnSpPr>
        <p:spPr>
          <a:xfrm>
            <a:off x="683568" y="2276872"/>
            <a:ext cx="0" cy="332242"/>
          </a:xfrm>
          <a:prstGeom prst="straightConnector1">
            <a:avLst/>
          </a:prstGeom>
          <a:ln w="50800">
            <a:tailEnd type="stealth"/>
          </a:ln>
        </p:spPr>
        <p:style>
          <a:lnRef idx="1">
            <a:schemeClr val="accent1"/>
          </a:lnRef>
          <a:fillRef idx="0">
            <a:schemeClr val="accent1"/>
          </a:fillRef>
          <a:effectRef idx="0">
            <a:schemeClr val="accent1"/>
          </a:effectRef>
          <a:fontRef idx="minor">
            <a:schemeClr val="tx1"/>
          </a:fontRef>
        </p:style>
      </p:cxnSp>
      <p:sp>
        <p:nvSpPr>
          <p:cNvPr id="43" name="Прямоугольник 42"/>
          <p:cNvSpPr/>
          <p:nvPr/>
        </p:nvSpPr>
        <p:spPr>
          <a:xfrm>
            <a:off x="3217096" y="1952836"/>
            <a:ext cx="922857"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нет</a:t>
            </a:r>
            <a:endParaRPr lang="ru-RU" b="1" dirty="0">
              <a:solidFill>
                <a:schemeClr val="tx1"/>
              </a:solidFill>
            </a:endParaRPr>
          </a:p>
        </p:txBody>
      </p:sp>
      <p:sp>
        <p:nvSpPr>
          <p:cNvPr id="45" name="Стрелка вправо 44"/>
          <p:cNvSpPr/>
          <p:nvPr/>
        </p:nvSpPr>
        <p:spPr>
          <a:xfrm rot="20141037">
            <a:off x="4216231" y="2846416"/>
            <a:ext cx="3365212" cy="304993"/>
          </a:xfrm>
          <a:prstGeom prst="rightArrow">
            <a:avLst/>
          </a:prstGeom>
          <a:solidFill>
            <a:srgbClr val="FFFF00">
              <a:alpha val="5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Овал 46"/>
          <p:cNvSpPr/>
          <p:nvPr/>
        </p:nvSpPr>
        <p:spPr>
          <a:xfrm>
            <a:off x="6444208" y="0"/>
            <a:ext cx="2448272" cy="2312876"/>
          </a:xfrm>
          <a:prstGeom prst="ellipse">
            <a:avLst/>
          </a:prstGeom>
          <a:solidFill>
            <a:srgbClr val="FFFF00">
              <a:alpha val="3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822716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ru-RU" sz="3600" dirty="0"/>
              <a:t>экономические казусы законодательства </a:t>
            </a:r>
          </a:p>
        </p:txBody>
      </p:sp>
      <p:sp>
        <p:nvSpPr>
          <p:cNvPr id="3" name="Объект 2"/>
          <p:cNvSpPr>
            <a:spLocks noGrp="1"/>
          </p:cNvSpPr>
          <p:nvPr>
            <p:ph idx="1"/>
          </p:nvPr>
        </p:nvSpPr>
        <p:spPr/>
        <p:txBody>
          <a:bodyPr/>
          <a:lstStyle/>
          <a:p>
            <a:r>
              <a:rPr lang="ru-RU" i="1" dirty="0" smtClean="0"/>
              <a:t>– </a:t>
            </a:r>
            <a:r>
              <a:rPr lang="ru-RU" i="1" dirty="0"/>
              <a:t>это ситуации причинения ущерба экономическим субъектам законными действиями публичной власти или других субъектов права.</a:t>
            </a:r>
            <a:endParaRPr lang="ru-RU" dirty="0"/>
          </a:p>
        </p:txBody>
      </p:sp>
    </p:spTree>
    <p:extLst>
      <p:ext uri="{BB962C8B-B14F-4D97-AF65-F5344CB8AC3E}">
        <p14:creationId xmlns:p14="http://schemas.microsoft.com/office/powerpoint/2010/main" val="3501273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ru-RU" dirty="0"/>
              <a:t>Казус развала СССР</a:t>
            </a:r>
            <a:r>
              <a:rPr lang="ru-RU" dirty="0" smtClean="0"/>
              <a:t> </a:t>
            </a:r>
            <a:endParaRPr lang="ru-RU" dirty="0"/>
          </a:p>
        </p:txBody>
      </p:sp>
      <p:sp>
        <p:nvSpPr>
          <p:cNvPr id="3" name="Объект 2"/>
          <p:cNvSpPr>
            <a:spLocks noGrp="1"/>
          </p:cNvSpPr>
          <p:nvPr>
            <p:ph idx="1"/>
          </p:nvPr>
        </p:nvSpPr>
        <p:spPr>
          <a:xfrm>
            <a:off x="179512" y="1196752"/>
            <a:ext cx="8784976" cy="4929411"/>
          </a:xfrm>
        </p:spPr>
        <p:txBody>
          <a:bodyPr>
            <a:normAutofit lnSpcReduction="10000"/>
          </a:bodyPr>
          <a:lstStyle/>
          <a:p>
            <a:r>
              <a:rPr lang="ru-RU" dirty="0"/>
              <a:t>СССР был образован и состоял, согласно всем конституциям СССР, как действующей на момент распада, так и прежним, </a:t>
            </a:r>
            <a:r>
              <a:rPr lang="ru-RU" b="1" dirty="0"/>
              <a:t>из суверенных республик</a:t>
            </a:r>
            <a:r>
              <a:rPr lang="ru-RU" dirty="0"/>
              <a:t>. </a:t>
            </a:r>
            <a:endParaRPr lang="ru-RU" dirty="0" smtClean="0"/>
          </a:p>
          <a:p>
            <a:r>
              <a:rPr lang="ru-RU" dirty="0" smtClean="0"/>
              <a:t>Суверенное </a:t>
            </a:r>
            <a:r>
              <a:rPr lang="ru-RU" dirty="0"/>
              <a:t>государство всегда имеет право заключать и вступать в какие-либо союзы и </a:t>
            </a:r>
            <a:r>
              <a:rPr lang="ru-RU" i="1" dirty="0"/>
              <a:t>выходить из них</a:t>
            </a:r>
            <a:r>
              <a:rPr lang="ru-RU" dirty="0"/>
              <a:t>. Ряд суверенных республик СССР были членами ООН, </a:t>
            </a:r>
            <a:r>
              <a:rPr lang="ru-RU" dirty="0" err="1"/>
              <a:t>международно</a:t>
            </a:r>
            <a:r>
              <a:rPr lang="ru-RU" dirty="0"/>
              <a:t> признанными государствами, Белорусская ССР, Украинская ССР. </a:t>
            </a:r>
            <a:endParaRPr lang="ru-RU" dirty="0"/>
          </a:p>
        </p:txBody>
      </p:sp>
    </p:spTree>
    <p:extLst>
      <p:ext uri="{BB962C8B-B14F-4D97-AF65-F5344CB8AC3E}">
        <p14:creationId xmlns:p14="http://schemas.microsoft.com/office/powerpoint/2010/main" val="18878984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r>
              <a:rPr lang="ru-RU" sz="3600" dirty="0" smtClean="0"/>
              <a:t>СССР не </a:t>
            </a:r>
            <a:r>
              <a:rPr lang="ru-RU" sz="3600" dirty="0"/>
              <a:t>был единым </a:t>
            </a:r>
            <a:r>
              <a:rPr lang="ru-RU" sz="3600" dirty="0" smtClean="0"/>
              <a:t>государством</a:t>
            </a:r>
            <a:endParaRPr lang="ru-RU" sz="3600" dirty="0"/>
          </a:p>
        </p:txBody>
      </p:sp>
      <p:sp>
        <p:nvSpPr>
          <p:cNvPr id="3" name="Объект 2"/>
          <p:cNvSpPr>
            <a:spLocks noGrp="1"/>
          </p:cNvSpPr>
          <p:nvPr>
            <p:ph idx="1"/>
          </p:nvPr>
        </p:nvSpPr>
        <p:spPr>
          <a:xfrm>
            <a:off x="457200" y="1052736"/>
            <a:ext cx="8507288" cy="5544616"/>
          </a:xfrm>
        </p:spPr>
        <p:txBody>
          <a:bodyPr>
            <a:normAutofit fontScale="85000" lnSpcReduction="20000"/>
          </a:bodyPr>
          <a:lstStyle/>
          <a:p>
            <a:r>
              <a:rPr lang="ru-RU" dirty="0"/>
              <a:t>Ни его Конституция, ни союзные законы не были законами прямого действия, за исключением тех, которые регулировали союзные органы власти. На союзном уровне принимались основы законодательства, в том числе Основы гражданского, жилищного, уголовного законодательства… Законы прямого действия принимали республики в составе СССР. Советский Союз был конфедерацией государств или, что то же самое, союзным государством. Конфедерации всегда неустойчивы, они либо распадаются, либо интегрируются в федеративное государство. Так, кантоны Швейцарской Конфедерации утратили право выхода из нее еще в </a:t>
            </a:r>
            <a:r>
              <a:rPr lang="en-US" dirty="0"/>
              <a:t>XIX</a:t>
            </a:r>
            <a:r>
              <a:rPr lang="ru-RU" dirty="0"/>
              <a:t> в., и Швейцария стала федеративным государством, сохранив конфедерацию лишь как элемент названия. </a:t>
            </a:r>
            <a:endParaRPr lang="ru-RU" dirty="0"/>
          </a:p>
        </p:txBody>
      </p:sp>
    </p:spTree>
    <p:extLst>
      <p:ext uri="{BB962C8B-B14F-4D97-AF65-F5344CB8AC3E}">
        <p14:creationId xmlns:p14="http://schemas.microsoft.com/office/powerpoint/2010/main" val="14804708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Распад СССР </a:t>
            </a:r>
          </a:p>
        </p:txBody>
      </p:sp>
      <p:sp>
        <p:nvSpPr>
          <p:cNvPr id="3" name="Объект 2"/>
          <p:cNvSpPr>
            <a:spLocks noGrp="1"/>
          </p:cNvSpPr>
          <p:nvPr>
            <p:ph idx="1"/>
          </p:nvPr>
        </p:nvSpPr>
        <p:spPr>
          <a:xfrm>
            <a:off x="457200" y="1124744"/>
            <a:ext cx="8229600" cy="5001419"/>
          </a:xfrm>
        </p:spPr>
        <p:txBody>
          <a:bodyPr>
            <a:normAutofit fontScale="92500" lnSpcReduction="10000"/>
          </a:bodyPr>
          <a:lstStyle/>
          <a:p>
            <a:r>
              <a:rPr lang="ru-RU" dirty="0" smtClean="0"/>
              <a:t>был </a:t>
            </a:r>
            <a:r>
              <a:rPr lang="ru-RU" dirty="0"/>
              <a:t>следствием реализации суверенного права государств на выход из этого союза и был совершенно правомерен и закономерен. </a:t>
            </a:r>
          </a:p>
          <a:p>
            <a:r>
              <a:rPr lang="ru-RU" dirty="0"/>
              <a:t>Это не означает, что правовые причины распада СССР были главными среди прочих. Далеко не всякое право, которым располагает субъект, будь то гражданин или государство, используется или осуществляется им. </a:t>
            </a:r>
          </a:p>
          <a:p>
            <a:r>
              <a:rPr lang="ru-RU" dirty="0"/>
              <a:t>Но правовые причины были необходимым и достаточным условием для советского распада.</a:t>
            </a:r>
            <a:endParaRPr lang="ru-RU" dirty="0"/>
          </a:p>
        </p:txBody>
      </p:sp>
    </p:spTree>
    <p:extLst>
      <p:ext uri="{BB962C8B-B14F-4D97-AF65-F5344CB8AC3E}">
        <p14:creationId xmlns:p14="http://schemas.microsoft.com/office/powerpoint/2010/main" val="27518229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ru-RU" sz="3200" dirty="0" smtClean="0"/>
              <a:t>Необходимые и достаточные условия распада</a:t>
            </a:r>
            <a:endParaRPr lang="ru-RU" sz="3200" dirty="0"/>
          </a:p>
        </p:txBody>
      </p:sp>
      <p:sp>
        <p:nvSpPr>
          <p:cNvPr id="3" name="Объект 2"/>
          <p:cNvSpPr>
            <a:spLocks noGrp="1"/>
          </p:cNvSpPr>
          <p:nvPr>
            <p:ph idx="1"/>
          </p:nvPr>
        </p:nvSpPr>
        <p:spPr>
          <a:xfrm>
            <a:off x="251520" y="1124744"/>
            <a:ext cx="8435280" cy="5400600"/>
          </a:xfrm>
        </p:spPr>
        <p:txBody>
          <a:bodyPr>
            <a:normAutofit fontScale="85000" lnSpcReduction="10000"/>
          </a:bodyPr>
          <a:lstStyle/>
          <a:p>
            <a:r>
              <a:rPr lang="ru-RU" dirty="0"/>
              <a:t>Без ряда конкретных законов, принятых Верховным Советом СССР, реализовавших в полной мере конституционное устройство СССР как союза суверенных республик, распад страны, возглавляемой этим парламентом, был бы невозможен – это </a:t>
            </a:r>
            <a:r>
              <a:rPr lang="ru-RU" b="1" i="1" dirty="0"/>
              <a:t>необходимое условие</a:t>
            </a:r>
            <a:r>
              <a:rPr lang="ru-RU" dirty="0"/>
              <a:t>. </a:t>
            </a:r>
            <a:endParaRPr lang="ru-RU" dirty="0" smtClean="0"/>
          </a:p>
          <a:p>
            <a:r>
              <a:rPr lang="ru-RU" dirty="0" smtClean="0"/>
              <a:t>Принятых </a:t>
            </a:r>
            <a:r>
              <a:rPr lang="ru-RU" dirty="0"/>
              <a:t>законов было достаточно для того, чтобы совершились процессы, повлекшие распад страны, – это </a:t>
            </a:r>
            <a:r>
              <a:rPr lang="ru-RU" b="1" i="1" dirty="0"/>
              <a:t>достаточное условие</a:t>
            </a:r>
            <a:r>
              <a:rPr lang="ru-RU" dirty="0"/>
              <a:t>. Сказанное не означает, что не было иных, не законодательных, причин распада СССР. Они были, но законодательные акты были необходимы для того, чтобы был произведен запуск всех остальных причин и факторов распада. </a:t>
            </a:r>
            <a:endParaRPr lang="ru-RU" dirty="0"/>
          </a:p>
        </p:txBody>
      </p:sp>
    </p:spTree>
    <p:extLst>
      <p:ext uri="{BB962C8B-B14F-4D97-AF65-F5344CB8AC3E}">
        <p14:creationId xmlns:p14="http://schemas.microsoft.com/office/powerpoint/2010/main" val="1453678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79296" cy="6250706"/>
          </a:xfrm>
        </p:spPr>
        <p:txBody>
          <a:bodyPr>
            <a:noAutofit/>
          </a:bodyPr>
          <a:lstStyle/>
          <a:p>
            <a:pPr algn="l"/>
            <a:r>
              <a:rPr lang="ru-RU" sz="2800" dirty="0"/>
              <a:t>Договор об образовании </a:t>
            </a:r>
            <a:r>
              <a:rPr lang="ru-RU" sz="2800" u="sng" dirty="0"/>
              <a:t>СССР</a:t>
            </a:r>
            <a:r>
              <a:rPr lang="ru-RU" sz="2800" dirty="0"/>
              <a:t>  — договор об объединении в одно союзное государство – </a:t>
            </a:r>
            <a:r>
              <a:rPr lang="ru-RU" sz="2800" dirty="0">
                <a:hlinkClick r:id="rId2" tooltip="Союз Советских Социалистических Республик"/>
              </a:rPr>
              <a:t>Союз Советских Социалистических Республик</a:t>
            </a:r>
            <a:r>
              <a:rPr lang="ru-RU" sz="2800" dirty="0"/>
              <a:t>, заключенный </a:t>
            </a:r>
            <a:r>
              <a:rPr lang="ru-RU" sz="2800" dirty="0">
                <a:hlinkClick r:id="rId3" tooltip="Российская Социалистическая Федеративная Советская Республика"/>
              </a:rPr>
              <a:t>РСФСР</a:t>
            </a:r>
            <a:r>
              <a:rPr lang="ru-RU" sz="2800" dirty="0"/>
              <a:t>, </a:t>
            </a:r>
            <a:r>
              <a:rPr lang="ru-RU" sz="2800" dirty="0">
                <a:hlinkClick r:id="rId4" tooltip="Украинская Социалистическая Советская Республика"/>
              </a:rPr>
              <a:t>УССР</a:t>
            </a:r>
            <a:r>
              <a:rPr lang="ru-RU" sz="2800" dirty="0"/>
              <a:t>, </a:t>
            </a:r>
            <a:r>
              <a:rPr lang="ru-RU" sz="2800" dirty="0">
                <a:hlinkClick r:id="rId5" tooltip="Белорусская Социалистическая Советская Республика"/>
              </a:rPr>
              <a:t>БССР</a:t>
            </a:r>
            <a:r>
              <a:rPr lang="ru-RU" sz="2800" dirty="0"/>
              <a:t> и </a:t>
            </a:r>
            <a:r>
              <a:rPr lang="ru-RU" sz="2800" dirty="0">
                <a:hlinkClick r:id="rId6" tooltip="ЗСФСР"/>
              </a:rPr>
              <a:t>ЗСФСР</a:t>
            </a:r>
            <a:r>
              <a:rPr lang="ru-RU" sz="2800" dirty="0"/>
              <a:t> </a:t>
            </a:r>
            <a:r>
              <a:rPr lang="ru-RU" sz="2800" dirty="0">
                <a:hlinkClick r:id="rId7" tooltip="29 декабря"/>
              </a:rPr>
              <a:t>29 декабря</a:t>
            </a:r>
            <a:r>
              <a:rPr lang="ru-RU" sz="2800" dirty="0"/>
              <a:t> 1922 г., был принят на конференции делегаций от съездов Советов четырех республик </a:t>
            </a:r>
            <a:r>
              <a:rPr lang="ru-RU" sz="2800" dirty="0">
                <a:hlinkClick r:id="rId8" tooltip="РСФСР"/>
              </a:rPr>
              <a:t>РСФСР</a:t>
            </a:r>
            <a:r>
              <a:rPr lang="ru-RU" sz="2800" dirty="0"/>
              <a:t>, </a:t>
            </a:r>
            <a:r>
              <a:rPr lang="ru-RU" sz="2800" dirty="0">
                <a:hlinkClick r:id="rId9" tooltip="УССР"/>
              </a:rPr>
              <a:t>УССР</a:t>
            </a:r>
            <a:r>
              <a:rPr lang="ru-RU" sz="2800" dirty="0"/>
              <a:t>, </a:t>
            </a:r>
            <a:r>
              <a:rPr lang="ru-RU" sz="2800" dirty="0">
                <a:hlinkClick r:id="rId10" tooltip="БССР"/>
              </a:rPr>
              <a:t>БССР</a:t>
            </a:r>
            <a:r>
              <a:rPr lang="ru-RU" sz="2800" dirty="0"/>
              <a:t> и </a:t>
            </a:r>
            <a:r>
              <a:rPr lang="ru-RU" sz="2800" dirty="0">
                <a:hlinkClick r:id="rId6" tooltip="ЗСФСР"/>
              </a:rPr>
              <a:t>ЗСФСР</a:t>
            </a:r>
            <a:r>
              <a:rPr lang="ru-RU" sz="2800" dirty="0"/>
              <a:t>. Утвержден </a:t>
            </a:r>
            <a:r>
              <a:rPr lang="ru-RU" sz="2800" dirty="0">
                <a:hlinkClick r:id="rId11" tooltip="30 декабря"/>
              </a:rPr>
              <a:t>30 декабря</a:t>
            </a:r>
            <a:r>
              <a:rPr lang="ru-RU" sz="2800" dirty="0"/>
              <a:t> 1922 г. на </a:t>
            </a:r>
            <a:r>
              <a:rPr lang="ru-RU" sz="2800" dirty="0">
                <a:hlinkClick r:id="rId12" tooltip="I Всесоюзный съезд Советов"/>
              </a:rPr>
              <a:t>Первом съезде</a:t>
            </a:r>
            <a:r>
              <a:rPr lang="ru-RU" sz="2800" dirty="0"/>
              <a:t> советов СССР. Последняя дата считается датой образования СССР. </a:t>
            </a:r>
            <a:r>
              <a:rPr lang="ru-RU" sz="2800" dirty="0" smtClean="0"/>
              <a:t/>
            </a:r>
            <a:br>
              <a:rPr lang="ru-RU" sz="2800" dirty="0" smtClean="0"/>
            </a:br>
            <a:r>
              <a:rPr lang="ru-RU" sz="2800" b="1" dirty="0" smtClean="0"/>
              <a:t>Пункт </a:t>
            </a:r>
            <a:r>
              <a:rPr lang="ru-RU" sz="2800" b="1" dirty="0"/>
              <a:t>26 Договора закреплял </a:t>
            </a:r>
            <a:r>
              <a:rPr lang="ru-RU" sz="2800" b="1" i="1" dirty="0"/>
              <a:t>право республик на </a:t>
            </a:r>
            <a:r>
              <a:rPr lang="ru-RU" sz="2800" b="1" i="1" dirty="0">
                <a:hlinkClick r:id="rId13" tooltip="Сецессия"/>
              </a:rPr>
              <a:t>свободный выход из СССР</a:t>
            </a:r>
            <a:r>
              <a:rPr lang="ru-RU" sz="2800" dirty="0"/>
              <a:t>. Договор стал составной частью </a:t>
            </a:r>
            <a:r>
              <a:rPr lang="ru-RU" sz="2800" dirty="0">
                <a:hlinkClick r:id="rId14" tooltip="Конституция СССР 1924 года"/>
              </a:rPr>
              <a:t>первой советской конституции</a:t>
            </a:r>
            <a:r>
              <a:rPr lang="ru-RU" sz="2800" dirty="0"/>
              <a:t> – Конституции СССР 1924 г., она была принята </a:t>
            </a:r>
            <a:r>
              <a:rPr lang="ru-RU" sz="2800" dirty="0">
                <a:hlinkClick r:id="rId15" tooltip="II Всесоюзный съезд Советов"/>
              </a:rPr>
              <a:t>Вторым съездом Советов СССР</a:t>
            </a:r>
            <a:r>
              <a:rPr lang="ru-RU" sz="2800" dirty="0"/>
              <a:t> в январе 1924 г</a:t>
            </a:r>
            <a:r>
              <a:rPr lang="ru-RU" sz="2800" dirty="0" smtClean="0"/>
              <a:t>.</a:t>
            </a:r>
            <a:r>
              <a:rPr lang="ru-RU" sz="2800" dirty="0"/>
              <a:t> </a:t>
            </a:r>
            <a:r>
              <a:rPr lang="ru-RU" sz="2800" dirty="0" smtClean="0"/>
              <a:t> (Бухарин был против)</a:t>
            </a:r>
            <a:r>
              <a:rPr lang="ru-RU" sz="2800" dirty="0"/>
              <a:t/>
            </a:r>
            <a:br>
              <a:rPr lang="ru-RU" sz="2800" dirty="0"/>
            </a:br>
            <a:endParaRPr lang="ru-RU" sz="2800" dirty="0"/>
          </a:p>
        </p:txBody>
      </p:sp>
    </p:spTree>
    <p:extLst>
      <p:ext uri="{BB962C8B-B14F-4D97-AF65-F5344CB8AC3E}">
        <p14:creationId xmlns:p14="http://schemas.microsoft.com/office/powerpoint/2010/main" val="3135684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9"/>
            <a:ext cx="8784976" cy="6093976"/>
          </a:xfrm>
          <a:prstGeom prst="rect">
            <a:avLst/>
          </a:prstGeom>
        </p:spPr>
        <p:txBody>
          <a:bodyPr wrap="square">
            <a:spAutoFit/>
          </a:bodyPr>
          <a:lstStyle/>
          <a:p>
            <a:r>
              <a:rPr lang="ru-RU" sz="3000" dirty="0"/>
              <a:t>В Конституции СССР (1924) (первоначальной редакции) глава II «О суверенных правах союзных республик и о союзном гражданстве» устанавливала (п. 3), что «суверенитет союзных республик ограничен лишь в пределах, указанных в настоящей Конституции, и лишь по предметам, отнесенным к компетенции Союза. Вне этих пределов каждая союзная республика осуществляет свою государственную власть самостоятельно; Союз ССР охраняет суверенные права союзных республик. Пункт 4 этой главы устанавливал: </a:t>
            </a:r>
            <a:r>
              <a:rPr lang="ru-RU" sz="3000" b="1" dirty="0"/>
              <a:t>«За каждой из союзных республик сохраняется </a:t>
            </a:r>
            <a:r>
              <a:rPr lang="ru-RU" sz="3000" b="1" i="1" dirty="0"/>
              <a:t>право свободного выхода из Союза</a:t>
            </a:r>
            <a:r>
              <a:rPr lang="ru-RU" sz="3000" b="1" dirty="0"/>
              <a:t> </a:t>
            </a:r>
            <a:r>
              <a:rPr lang="ru-RU" sz="3000" b="1" i="1" dirty="0" smtClean="0"/>
              <a:t>».</a:t>
            </a:r>
            <a:endParaRPr lang="ru-RU" sz="3000" b="1" dirty="0"/>
          </a:p>
        </p:txBody>
      </p:sp>
    </p:spTree>
    <p:extLst>
      <p:ext uri="{BB962C8B-B14F-4D97-AF65-F5344CB8AC3E}">
        <p14:creationId xmlns:p14="http://schemas.microsoft.com/office/powerpoint/2010/main" val="11480256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Правовые причины распада СССР</a:t>
            </a:r>
            <a:endParaRPr lang="ru-RU" dirty="0"/>
          </a:p>
        </p:txBody>
      </p:sp>
      <p:sp>
        <p:nvSpPr>
          <p:cNvPr id="3" name="Объект 2"/>
          <p:cNvSpPr>
            <a:spLocks noGrp="1"/>
          </p:cNvSpPr>
          <p:nvPr>
            <p:ph idx="1"/>
          </p:nvPr>
        </p:nvSpPr>
        <p:spPr/>
        <p:txBody>
          <a:bodyPr/>
          <a:lstStyle/>
          <a:p>
            <a:r>
              <a:rPr lang="ru-RU" dirty="0" smtClean="0"/>
              <a:t>Конституция СССР (Основной закон) 1977 года</a:t>
            </a:r>
          </a:p>
          <a:p>
            <a:r>
              <a:rPr lang="ru-RU" dirty="0" smtClean="0"/>
              <a:t>Статья </a:t>
            </a:r>
            <a:r>
              <a:rPr lang="ru-RU" dirty="0"/>
              <a:t>72. За каждой союзной республикой сохраняется право свободного выхода из СССР.</a:t>
            </a:r>
          </a:p>
          <a:p>
            <a:endParaRPr lang="ru-RU" dirty="0"/>
          </a:p>
        </p:txBody>
      </p:sp>
    </p:spTree>
    <p:extLst>
      <p:ext uri="{BB962C8B-B14F-4D97-AF65-F5344CB8AC3E}">
        <p14:creationId xmlns:p14="http://schemas.microsoft.com/office/powerpoint/2010/main" val="2246039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 доклада</a:t>
            </a:r>
            <a:endParaRPr lang="ru-RU" dirty="0"/>
          </a:p>
        </p:txBody>
      </p:sp>
      <p:sp>
        <p:nvSpPr>
          <p:cNvPr id="3" name="Объект 2"/>
          <p:cNvSpPr>
            <a:spLocks noGrp="1"/>
          </p:cNvSpPr>
          <p:nvPr>
            <p:ph idx="1"/>
          </p:nvPr>
        </p:nvSpPr>
        <p:spPr/>
        <p:txBody>
          <a:bodyPr>
            <a:normAutofit fontScale="92500"/>
          </a:bodyPr>
          <a:lstStyle/>
          <a:p>
            <a:r>
              <a:rPr lang="ru-RU" dirty="0" smtClean="0"/>
              <a:t>1. Двойственные понятия: юридический казус и экономический казус законодательства.</a:t>
            </a:r>
          </a:p>
          <a:p>
            <a:r>
              <a:rPr lang="ru-RU" dirty="0" smtClean="0"/>
              <a:t>2. Казус развала СССР законами СССР. (</a:t>
            </a:r>
            <a:r>
              <a:rPr lang="ru-RU" dirty="0" err="1" smtClean="0"/>
              <a:t>Макроказус</a:t>
            </a:r>
            <a:r>
              <a:rPr lang="ru-RU" dirty="0" smtClean="0"/>
              <a:t>)</a:t>
            </a:r>
          </a:p>
          <a:p>
            <a:r>
              <a:rPr lang="ru-RU" dirty="0" smtClean="0"/>
              <a:t>3. Казус ст. 40 Налогового кодекса РФ. (</a:t>
            </a:r>
            <a:r>
              <a:rPr lang="ru-RU" dirty="0" err="1" smtClean="0"/>
              <a:t>Микроказус</a:t>
            </a:r>
            <a:r>
              <a:rPr lang="ru-RU" dirty="0" smtClean="0"/>
              <a:t>)</a:t>
            </a:r>
          </a:p>
          <a:p>
            <a:r>
              <a:rPr lang="ru-RU" dirty="0" smtClean="0"/>
              <a:t>4. Казус Федерального закона «О стратегическом планировании в Российской Федерации» (</a:t>
            </a:r>
            <a:r>
              <a:rPr lang="ru-RU" dirty="0" err="1" smtClean="0"/>
              <a:t>Мезоказус</a:t>
            </a:r>
            <a:r>
              <a:rPr lang="ru-RU" dirty="0" smtClean="0"/>
              <a:t>) </a:t>
            </a:r>
            <a:endParaRPr lang="ru-RU" dirty="0"/>
          </a:p>
        </p:txBody>
      </p:sp>
    </p:spTree>
    <p:extLst>
      <p:ext uri="{BB962C8B-B14F-4D97-AF65-F5344CB8AC3E}">
        <p14:creationId xmlns:p14="http://schemas.microsoft.com/office/powerpoint/2010/main" val="1835005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dirty="0"/>
              <a:t>право свободного выхода из </a:t>
            </a:r>
            <a:r>
              <a:rPr lang="ru-RU" dirty="0" smtClean="0"/>
              <a:t>СССР</a:t>
            </a:r>
            <a:endParaRPr lang="ru-RU" dirty="0"/>
          </a:p>
        </p:txBody>
      </p:sp>
      <p:sp>
        <p:nvSpPr>
          <p:cNvPr id="3" name="Объект 2"/>
          <p:cNvSpPr>
            <a:spLocks noGrp="1"/>
          </p:cNvSpPr>
          <p:nvPr>
            <p:ph idx="1"/>
          </p:nvPr>
        </p:nvSpPr>
        <p:spPr>
          <a:xfrm>
            <a:off x="179512" y="980728"/>
            <a:ext cx="8964488" cy="5145435"/>
          </a:xfrm>
        </p:spPr>
        <p:txBody>
          <a:bodyPr>
            <a:normAutofit fontScale="85000" lnSpcReduction="10000"/>
          </a:bodyPr>
          <a:lstStyle/>
          <a:p>
            <a:r>
              <a:rPr lang="ru-RU" dirty="0"/>
              <a:t>Конституционная </a:t>
            </a:r>
            <a:r>
              <a:rPr lang="ru-RU" dirty="0" err="1"/>
              <a:t>установленность</a:t>
            </a:r>
            <a:r>
              <a:rPr lang="ru-RU" dirty="0"/>
              <a:t> права свободного выхода суверенных республик из СССР влечет определенность истолкования принимавшихся республиками, начиная с 1988 г. Эстонией, пресловутых деклараций о государственном суверенитете республик в составе СССР. Эти декларации соответствовали Конституции СССР и вовсе не осуществляли распада СССР, они имели целью вернуть союзное руководство в конституционные рамки беспартийного права и закона.</a:t>
            </a:r>
          </a:p>
          <a:p>
            <a:r>
              <a:rPr lang="ru-RU" dirty="0" smtClean="0"/>
              <a:t>Наряду </a:t>
            </a:r>
            <a:r>
              <a:rPr lang="ru-RU" dirty="0"/>
              <a:t>с СССР, Белоруссия и Украина были членами-учредителями ООН. РСФСР не имела такого статуса в ООН.</a:t>
            </a:r>
          </a:p>
          <a:p>
            <a:endParaRPr lang="ru-RU" dirty="0"/>
          </a:p>
        </p:txBody>
      </p:sp>
    </p:spTree>
    <p:extLst>
      <p:ext uri="{BB962C8B-B14F-4D97-AF65-F5344CB8AC3E}">
        <p14:creationId xmlns:p14="http://schemas.microsoft.com/office/powerpoint/2010/main" val="20022699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dirty="0" smtClean="0"/>
              <a:t>Конституционный конфликт</a:t>
            </a:r>
            <a:endParaRPr lang="ru-RU" dirty="0"/>
          </a:p>
        </p:txBody>
      </p:sp>
      <p:sp>
        <p:nvSpPr>
          <p:cNvPr id="3" name="Объект 2"/>
          <p:cNvSpPr>
            <a:spLocks noGrp="1"/>
          </p:cNvSpPr>
          <p:nvPr>
            <p:ph idx="1"/>
          </p:nvPr>
        </p:nvSpPr>
        <p:spPr>
          <a:xfrm>
            <a:off x="179512" y="980728"/>
            <a:ext cx="8712968" cy="5145435"/>
          </a:xfrm>
        </p:spPr>
        <p:txBody>
          <a:bodyPr>
            <a:normAutofit fontScale="77500" lnSpcReduction="20000"/>
          </a:bodyPr>
          <a:lstStyle/>
          <a:p>
            <a:r>
              <a:rPr lang="ru-RU" dirty="0"/>
              <a:t>Конституционному праву свободного выхода республик из СССР противоречили Закон СССР от 3 апреля 1990 г. № 1409-1 «О порядке решения вопросов, связанных с выходом союзной республики из СССР» и Постановление Верховного Совета СССР от 3 апреля 1990 г. № 1410-1 «О введении в действие Закона СССР „О порядке решения вопросов, связанных с выходом союзной республики из СССР“», которое п. 2 устанавливало, что «</a:t>
            </a:r>
            <a:r>
              <a:rPr lang="ru-RU" b="1" i="1" dirty="0"/>
              <a:t>любые действия, связанные с постановкой вопроса о выходе союзной республики из СССР и противоречащие Закону СССР „О порядке решения вопросов, связанных с выходом союзной республики из СССР“, предпринятые как до, так и после введения его в действие, не порождают никаких юридических последствий, как для Союза ССР, так и для союзных республик</a:t>
            </a:r>
            <a:r>
              <a:rPr lang="ru-RU" dirty="0"/>
              <a:t>». Закон не регулировал, но провоцировал исход республик из СССР.</a:t>
            </a:r>
            <a:endParaRPr lang="ru-RU" dirty="0"/>
          </a:p>
        </p:txBody>
      </p:sp>
    </p:spTree>
    <p:extLst>
      <p:ext uri="{BB962C8B-B14F-4D97-AF65-F5344CB8AC3E}">
        <p14:creationId xmlns:p14="http://schemas.microsoft.com/office/powerpoint/2010/main" val="34564314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ru-RU" sz="2800" b="1" dirty="0" smtClean="0"/>
              <a:t>Законодательное </a:t>
            </a:r>
            <a:r>
              <a:rPr lang="ru-RU" sz="2800" b="1" dirty="0"/>
              <a:t>выталкивание республик из СССР</a:t>
            </a:r>
            <a:endParaRPr lang="ru-RU" sz="2800" dirty="0"/>
          </a:p>
        </p:txBody>
      </p:sp>
      <p:sp>
        <p:nvSpPr>
          <p:cNvPr id="3" name="Объект 2"/>
          <p:cNvSpPr>
            <a:spLocks noGrp="1"/>
          </p:cNvSpPr>
          <p:nvPr>
            <p:ph idx="1"/>
          </p:nvPr>
        </p:nvSpPr>
        <p:spPr>
          <a:xfrm>
            <a:off x="179512" y="836712"/>
            <a:ext cx="8784976" cy="5688632"/>
          </a:xfrm>
        </p:spPr>
        <p:txBody>
          <a:bodyPr>
            <a:normAutofit fontScale="77500" lnSpcReduction="20000"/>
          </a:bodyPr>
          <a:lstStyle/>
          <a:p>
            <a:r>
              <a:rPr lang="ru-RU" dirty="0"/>
              <a:t>первым из актов выталкивания республик из Союза было Постановление Президиума Верховного Совета СССР от 13 марта 1989 г. № 10210-XI «</a:t>
            </a:r>
            <a:r>
              <a:rPr lang="ru-RU" b="1" i="1" dirty="0">
                <a:latin typeface="Cambria" panose="02040503050406030204" pitchFamily="18" charset="0"/>
              </a:rPr>
              <a:t>О проекте общих принципов перестройки руководства экономикой и социальной сферой в союзных республиках на основе расширения их суверенных прав, самоуправления и самофинансирования</a:t>
            </a:r>
            <a:r>
              <a:rPr lang="ru-RU" dirty="0"/>
              <a:t>». Постановлялось опубликовать для всенародного обсуждения упомянутый проект Общих принципов перестройки руководства экономикой и социальной сферой в союзных республиках… Проект был опубликован в центральных официальных газетах, органах партии и государства, „Правда“ и „Известия“. </a:t>
            </a:r>
            <a:r>
              <a:rPr lang="ru-RU" i="1" dirty="0">
                <a:latin typeface="Century" panose="02040604050505020304" pitchFamily="18" charset="0"/>
              </a:rPr>
              <a:t>В результате этого проекта уже с мая 1989 г. республики стали издавать свои законы об экономической самостоятельности</a:t>
            </a:r>
            <a:r>
              <a:rPr lang="ru-RU" dirty="0"/>
              <a:t>, например Закон Литовской ССР от 18 мая 1988 г. „Об основах экономической самостоятельности Литовской ССР“».</a:t>
            </a:r>
            <a:r>
              <a:rPr lang="ru-RU" dirty="0"/>
              <a:t> </a:t>
            </a:r>
            <a:r>
              <a:rPr lang="ru-RU" dirty="0"/>
              <a:t>Ведомости ВС СССР. 1989. № 11 (2501). Ст. 81.</a:t>
            </a:r>
          </a:p>
          <a:p>
            <a:endParaRPr lang="ru-RU" dirty="0"/>
          </a:p>
        </p:txBody>
      </p:sp>
    </p:spTree>
    <p:extLst>
      <p:ext uri="{BB962C8B-B14F-4D97-AF65-F5344CB8AC3E}">
        <p14:creationId xmlns:p14="http://schemas.microsoft.com/office/powerpoint/2010/main" val="5324131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490066"/>
          </a:xfrm>
        </p:spPr>
        <p:txBody>
          <a:bodyPr>
            <a:normAutofit fontScale="90000"/>
          </a:bodyPr>
          <a:lstStyle/>
          <a:p>
            <a:r>
              <a:rPr lang="ru-RU" sz="3200" b="1" i="1" dirty="0"/>
              <a:t>Законодательный раздел экономики СССР</a:t>
            </a:r>
            <a:endParaRPr lang="ru-RU" sz="3200" b="1" i="1" dirty="0"/>
          </a:p>
        </p:txBody>
      </p:sp>
      <p:sp>
        <p:nvSpPr>
          <p:cNvPr id="3" name="Объект 2"/>
          <p:cNvSpPr>
            <a:spLocks noGrp="1"/>
          </p:cNvSpPr>
          <p:nvPr>
            <p:ph idx="1"/>
          </p:nvPr>
        </p:nvSpPr>
        <p:spPr>
          <a:xfrm>
            <a:off x="107504" y="692696"/>
            <a:ext cx="8928992" cy="5904656"/>
          </a:xfrm>
        </p:spPr>
        <p:txBody>
          <a:bodyPr>
            <a:normAutofit fontScale="85000" lnSpcReduction="10000"/>
          </a:bodyPr>
          <a:lstStyle/>
          <a:p>
            <a:r>
              <a:rPr lang="ru-RU" dirty="0"/>
              <a:t>Закон СССР от 27 ноября 1989 г. № 832-I   «Об экономической самостоятельности Литовской ССР, Латвийской ССР и Эстонской ССР»</a:t>
            </a:r>
            <a:r>
              <a:rPr lang="ru-RU" baseline="30000" dirty="0"/>
              <a:t> </a:t>
            </a:r>
            <a:r>
              <a:rPr lang="ru-RU" dirty="0"/>
              <a:t> продолжил выталкивание республик из Союза. </a:t>
            </a:r>
            <a:endParaRPr lang="ru-RU" dirty="0" smtClean="0"/>
          </a:p>
          <a:p>
            <a:r>
              <a:rPr lang="ru-RU" dirty="0" smtClean="0"/>
              <a:t>«</a:t>
            </a:r>
            <a:r>
              <a:rPr lang="ru-RU" dirty="0"/>
              <a:t>Единое хозяйство 15 республик</a:t>
            </a:r>
            <a:r>
              <a:rPr lang="ru-RU" dirty="0" smtClean="0"/>
              <a:t>»: для </a:t>
            </a:r>
            <a:r>
              <a:rPr lang="ru-RU" dirty="0"/>
              <a:t>статуса </a:t>
            </a:r>
            <a:r>
              <a:rPr lang="ru-RU" dirty="0" smtClean="0"/>
              <a:t>город-</a:t>
            </a:r>
            <a:r>
              <a:rPr lang="ru-RU" dirty="0" err="1" smtClean="0"/>
              <a:t>ского</a:t>
            </a:r>
            <a:r>
              <a:rPr lang="ru-RU" dirty="0" smtClean="0"/>
              <a:t> </a:t>
            </a:r>
            <a:r>
              <a:rPr lang="ru-RU" dirty="0"/>
              <a:t>поселения в разных республиках требовались совершенно различные численности населения: в РСФСР – 12 тыс. чел., Украине 7 тыс., Белоруссии – 5 тыс., республиках Прибалтики – 3 тыс. чел. </a:t>
            </a:r>
            <a:r>
              <a:rPr lang="ru-RU" dirty="0" smtClean="0"/>
              <a:t>Для республик Прибалтики не </a:t>
            </a:r>
            <a:r>
              <a:rPr lang="ru-RU" dirty="0"/>
              <a:t>было обязательным </a:t>
            </a:r>
            <a:r>
              <a:rPr lang="ru-RU" dirty="0" smtClean="0"/>
              <a:t>наличие </a:t>
            </a:r>
            <a:r>
              <a:rPr lang="ru-RU" dirty="0"/>
              <a:t>промышленного производства. В результате один и тот же объем социальной инфраструктуры, автодорог, услуг транспорта, здравоохранения, образования предоставлялся </a:t>
            </a:r>
            <a:r>
              <a:rPr lang="ru-RU" b="1" dirty="0"/>
              <a:t>совершенно различным </a:t>
            </a:r>
            <a:r>
              <a:rPr lang="ru-RU" dirty="0"/>
              <a:t>по численности населенным пунктам, признанным </a:t>
            </a:r>
            <a:r>
              <a:rPr lang="ru-RU" b="1" dirty="0"/>
              <a:t>городами</a:t>
            </a:r>
            <a:r>
              <a:rPr lang="ru-RU" b="1" dirty="0"/>
              <a:t> </a:t>
            </a:r>
            <a:r>
              <a:rPr lang="ru-RU" b="1" dirty="0" smtClean="0"/>
              <a:t>в </a:t>
            </a:r>
            <a:r>
              <a:rPr lang="ru-RU" b="1" dirty="0"/>
              <a:t>СССР</a:t>
            </a:r>
            <a:r>
              <a:rPr lang="ru-RU" dirty="0"/>
              <a:t>. </a:t>
            </a:r>
            <a:endParaRPr lang="ru-RU" dirty="0"/>
          </a:p>
        </p:txBody>
      </p:sp>
    </p:spTree>
    <p:extLst>
      <p:ext uri="{BB962C8B-B14F-4D97-AF65-F5344CB8AC3E}">
        <p14:creationId xmlns:p14="http://schemas.microsoft.com/office/powerpoint/2010/main" val="932750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sz="3600" dirty="0" smtClean="0"/>
              <a:t>Союзный договор – провокация распада</a:t>
            </a:r>
            <a:endParaRPr lang="ru-RU" sz="3600" dirty="0"/>
          </a:p>
        </p:txBody>
      </p:sp>
      <p:sp>
        <p:nvSpPr>
          <p:cNvPr id="3" name="Объект 2"/>
          <p:cNvSpPr>
            <a:spLocks noGrp="1"/>
          </p:cNvSpPr>
          <p:nvPr>
            <p:ph idx="1"/>
          </p:nvPr>
        </p:nvSpPr>
        <p:spPr>
          <a:xfrm>
            <a:off x="107504" y="980728"/>
            <a:ext cx="8784976" cy="5616624"/>
          </a:xfrm>
        </p:spPr>
        <p:txBody>
          <a:bodyPr>
            <a:normAutofit fontScale="85000" lnSpcReduction="10000"/>
          </a:bodyPr>
          <a:lstStyle/>
          <a:p>
            <a:r>
              <a:rPr lang="ru-RU" dirty="0" smtClean="0"/>
              <a:t>Чл. Корр. РАН Р.И</a:t>
            </a:r>
            <a:r>
              <a:rPr lang="ru-RU" dirty="0"/>
              <a:t>. </a:t>
            </a:r>
            <a:r>
              <a:rPr lang="ru-RU" dirty="0" smtClean="0"/>
              <a:t>Хасбулатов: </a:t>
            </a:r>
            <a:r>
              <a:rPr lang="ru-RU" dirty="0"/>
              <a:t>«Самая большая опасность возникла, когда появилась идея заключения нового Союзного договора. </a:t>
            </a:r>
            <a:r>
              <a:rPr lang="ru-RU" b="1" dirty="0"/>
              <a:t>Идея совершенно пагубная</a:t>
            </a:r>
            <a:r>
              <a:rPr lang="ru-RU" dirty="0"/>
              <a:t>. Первый Союзный договор, объединивший Российскую Федерацию, Украину, Закавказье, был заключен в 1922 г. Он послужил основой первой советской Конституции в 1924 г. В 1936 г. была принята вторая, а в 1978 г. – третья Конституция. И Союзный договор в них окончательно растворился, о нем помнили только историки. И вдруг он возникает вновь. Своим появлением </a:t>
            </a:r>
            <a:r>
              <a:rPr lang="ru-RU" b="1" i="1" dirty="0"/>
              <a:t>он ставил под сомнение все предыдущие конституции, как бы признавал СССР нелегитимным</a:t>
            </a:r>
            <a:r>
              <a:rPr lang="ru-RU" dirty="0"/>
              <a:t>.</a:t>
            </a:r>
            <a:r>
              <a:rPr lang="ru-RU" dirty="0"/>
              <a:t> </a:t>
            </a:r>
            <a:endParaRPr lang="ru-RU" dirty="0" smtClean="0"/>
          </a:p>
          <a:p>
            <a:r>
              <a:rPr lang="ru-RU" sz="2400" dirty="0" smtClean="0"/>
              <a:t>Так </a:t>
            </a:r>
            <a:r>
              <a:rPr lang="ru-RU" sz="2400" dirty="0"/>
              <a:t>разбивали Советский Союз. Беседа с Русланом Хасбулатовым // Русское воскресение. Православное обозрение. 2001. 17 авг. </a:t>
            </a:r>
            <a:r>
              <a:rPr lang="en-US" sz="2400" dirty="0"/>
              <a:t>URL</a:t>
            </a:r>
            <a:r>
              <a:rPr lang="ru-RU" sz="2400" dirty="0" smtClean="0"/>
              <a:t>:</a:t>
            </a:r>
            <a:endParaRPr lang="ru-RU" sz="2400" dirty="0"/>
          </a:p>
        </p:txBody>
      </p:sp>
    </p:spTree>
    <p:extLst>
      <p:ext uri="{BB962C8B-B14F-4D97-AF65-F5344CB8AC3E}">
        <p14:creationId xmlns:p14="http://schemas.microsoft.com/office/powerpoint/2010/main" val="6013786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Закон </a:t>
            </a:r>
            <a:r>
              <a:rPr lang="ru-RU" sz="2800" dirty="0"/>
              <a:t>СССР от 10 апреля 1990 г. № 1421-1 «Об основах экономических отношений Союза ССР, союзных и автономных республик». </a:t>
            </a:r>
          </a:p>
        </p:txBody>
      </p:sp>
      <p:sp>
        <p:nvSpPr>
          <p:cNvPr id="3" name="Объект 2"/>
          <p:cNvSpPr>
            <a:spLocks noGrp="1"/>
          </p:cNvSpPr>
          <p:nvPr>
            <p:ph idx="1"/>
          </p:nvPr>
        </p:nvSpPr>
        <p:spPr>
          <a:xfrm>
            <a:off x="253965" y="1340768"/>
            <a:ext cx="8856984" cy="5361459"/>
          </a:xfrm>
        </p:spPr>
        <p:txBody>
          <a:bodyPr>
            <a:normAutofit fontScale="85000" lnSpcReduction="20000"/>
          </a:bodyPr>
          <a:lstStyle/>
          <a:p>
            <a:r>
              <a:rPr lang="ru-RU" dirty="0" smtClean="0"/>
              <a:t>устанавливал </a:t>
            </a:r>
            <a:r>
              <a:rPr lang="ru-RU" dirty="0"/>
              <a:t>экономическую самостоятельность и чисто договорной характер экономических отношений Союза ССР, </a:t>
            </a:r>
            <a:r>
              <a:rPr lang="ru-RU" b="1" i="1" dirty="0"/>
              <a:t>союзных и автономных республик</a:t>
            </a:r>
            <a:r>
              <a:rPr lang="ru-RU" dirty="0"/>
              <a:t>, </a:t>
            </a:r>
            <a:r>
              <a:rPr lang="ru-RU" b="1" dirty="0"/>
              <a:t>без каких-либо </a:t>
            </a:r>
            <a:r>
              <a:rPr lang="ru-RU" b="1" dirty="0" err="1"/>
              <a:t>юрисдикционных</a:t>
            </a:r>
            <a:r>
              <a:rPr lang="ru-RU" b="1" dirty="0"/>
              <a:t> полномочий </a:t>
            </a:r>
            <a:r>
              <a:rPr lang="ru-RU" dirty="0"/>
              <a:t>объемлющих государственно-правовых образований в отношении объемлемых ими других образований.</a:t>
            </a:r>
          </a:p>
          <a:p>
            <a:r>
              <a:rPr lang="ru-RU" dirty="0" smtClean="0"/>
              <a:t>Крайне </a:t>
            </a:r>
            <a:r>
              <a:rPr lang="ru-RU" dirty="0"/>
              <a:t>многочисленные субъекты Союза ССР (вместе с автономными образованиями) переводились на полные самоокупаемость и </a:t>
            </a:r>
            <a:r>
              <a:rPr lang="ru-RU" dirty="0" smtClean="0"/>
              <a:t>самофинансирование. Это </a:t>
            </a:r>
            <a:r>
              <a:rPr lang="ru-RU" dirty="0"/>
              <a:t>влекло безответственность, а потому и бесполезность СССР для решения задач развития этих республик, отношения между всеми этими сторонами приобрели сугубо договорной характер, как между иностранными государствами по международному праву. </a:t>
            </a:r>
            <a:endParaRPr lang="ru-RU" dirty="0" smtClean="0"/>
          </a:p>
          <a:p>
            <a:r>
              <a:rPr lang="ru-RU" dirty="0" smtClean="0"/>
              <a:t>Союз </a:t>
            </a:r>
            <a:r>
              <a:rPr lang="ru-RU" dirty="0"/>
              <a:t>ССР был юридически </a:t>
            </a:r>
            <a:r>
              <a:rPr lang="ru-RU" dirty="0" err="1"/>
              <a:t>дизассоциирован</a:t>
            </a:r>
            <a:r>
              <a:rPr lang="ru-RU" dirty="0"/>
              <a:t>. </a:t>
            </a:r>
          </a:p>
          <a:p>
            <a:endParaRPr lang="ru-RU" dirty="0"/>
          </a:p>
        </p:txBody>
      </p:sp>
    </p:spTree>
    <p:extLst>
      <p:ext uri="{BB962C8B-B14F-4D97-AF65-F5344CB8AC3E}">
        <p14:creationId xmlns:p14="http://schemas.microsoft.com/office/powerpoint/2010/main" val="9784508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504056"/>
          </a:xfrm>
        </p:spPr>
        <p:txBody>
          <a:bodyPr>
            <a:normAutofit fontScale="90000"/>
          </a:bodyPr>
          <a:lstStyle/>
          <a:p>
            <a:r>
              <a:rPr lang="ru-RU" sz="3600" b="1" i="1" dirty="0"/>
              <a:t>Законодательная </a:t>
            </a:r>
            <a:r>
              <a:rPr lang="ru-RU" sz="3600" b="1" i="1" dirty="0" smtClean="0"/>
              <a:t>диссоциация СССР</a:t>
            </a:r>
            <a:endParaRPr lang="ru-RU" dirty="0"/>
          </a:p>
        </p:txBody>
      </p:sp>
      <p:sp>
        <p:nvSpPr>
          <p:cNvPr id="3" name="Объект 2"/>
          <p:cNvSpPr>
            <a:spLocks noGrp="1"/>
          </p:cNvSpPr>
          <p:nvPr>
            <p:ph idx="1"/>
          </p:nvPr>
        </p:nvSpPr>
        <p:spPr>
          <a:xfrm>
            <a:off x="179512" y="692696"/>
            <a:ext cx="8947564" cy="6048672"/>
          </a:xfrm>
        </p:spPr>
        <p:txBody>
          <a:bodyPr>
            <a:noAutofit/>
          </a:bodyPr>
          <a:lstStyle/>
          <a:p>
            <a:r>
              <a:rPr lang="ru-RU" sz="2000" dirty="0" smtClean="0"/>
              <a:t>Закон </a:t>
            </a:r>
            <a:r>
              <a:rPr lang="ru-RU" sz="2000" dirty="0"/>
              <a:t>СССР от 26 апреля 1990 г. «О разграничении полномочий между Союзом ССР и субъектами федерации», которым </a:t>
            </a:r>
            <a:r>
              <a:rPr lang="ru-RU" sz="2000" b="1" i="1" dirty="0"/>
              <a:t>автономные образования в составе РСФСР получали статус республик в составе Союза </a:t>
            </a:r>
            <a:r>
              <a:rPr lang="ru-RU" sz="2000" b="1" i="1" dirty="0" smtClean="0"/>
              <a:t>ССР</a:t>
            </a:r>
            <a:r>
              <a:rPr lang="ru-RU" sz="2000" dirty="0"/>
              <a:t>.</a:t>
            </a:r>
            <a:r>
              <a:rPr lang="ru-RU" sz="2000" dirty="0" smtClean="0"/>
              <a:t> </a:t>
            </a:r>
          </a:p>
          <a:p>
            <a:r>
              <a:rPr lang="ru-RU" sz="2000" b="1" i="1" dirty="0" smtClean="0"/>
              <a:t>им </a:t>
            </a:r>
            <a:r>
              <a:rPr lang="ru-RU" sz="2000" b="1" i="1" dirty="0"/>
              <a:t>разрушались оба государства, и Советский Союз, и РСФСР</a:t>
            </a:r>
            <a:r>
              <a:rPr lang="ru-RU" sz="2000" dirty="0"/>
              <a:t>. В каждом из этих государств он изменял субъектный состав и этим самым противоречил как Конституции СССР, так и Конституции РСФСР. </a:t>
            </a:r>
            <a:endParaRPr lang="ru-RU" sz="2000" dirty="0" smtClean="0"/>
          </a:p>
          <a:p>
            <a:r>
              <a:rPr lang="ru-RU" sz="2000" dirty="0" smtClean="0"/>
              <a:t>Двойная </a:t>
            </a:r>
            <a:r>
              <a:rPr lang="ru-RU" sz="2000" dirty="0" err="1"/>
              <a:t>антиконституционность</a:t>
            </a:r>
            <a:r>
              <a:rPr lang="ru-RU" sz="2000" dirty="0"/>
              <a:t> этого закона до сих пор еще не получила своей правовой оценки. </a:t>
            </a:r>
            <a:r>
              <a:rPr lang="ru-RU" sz="2000" dirty="0" smtClean="0"/>
              <a:t>Справедлива </a:t>
            </a:r>
            <a:r>
              <a:rPr lang="ru-RU" sz="2000" dirty="0"/>
              <a:t>оценка С.М. Шахраем и С.Н. </a:t>
            </a:r>
            <a:r>
              <a:rPr lang="ru-RU" sz="2000" dirty="0" err="1"/>
              <a:t>Станских</a:t>
            </a:r>
            <a:r>
              <a:rPr lang="ru-RU" sz="2000" dirty="0"/>
              <a:t> этого закона как политической интриги ЦК КПСС и М.С. Горбачева против Б.Н. Ельцина. </a:t>
            </a:r>
            <a:endParaRPr lang="ru-RU" sz="2000" dirty="0" smtClean="0"/>
          </a:p>
          <a:p>
            <a:r>
              <a:rPr lang="ru-RU" sz="2000" dirty="0" smtClean="0"/>
              <a:t>Абзац </a:t>
            </a:r>
            <a:r>
              <a:rPr lang="ru-RU" sz="2000" dirty="0"/>
              <a:t>3 ст. 1 Закона СССР от 26 апреля 1990 г. устанавливал: «</a:t>
            </a:r>
            <a:r>
              <a:rPr lang="ru-RU" sz="2000" b="1" i="1" dirty="0">
                <a:latin typeface="Book Antiqua" panose="02040602050305030304" pitchFamily="18" charset="0"/>
              </a:rPr>
              <a:t>Автономные республики – советские социалистические государства, являющиеся субъектами федерации – Союза ССР. Автономные республики, автономные образования входят в состав союзных республик на основе свободного самоопределения народов, обладают всей полнотой государственной власти на своей территории вне пределов полномочий, переданных ими в ведение Союза ССР и союзных республик</a:t>
            </a:r>
            <a:r>
              <a:rPr lang="ru-RU" sz="2000" dirty="0"/>
              <a:t>». </a:t>
            </a:r>
            <a:endParaRPr lang="ru-RU" sz="2000" dirty="0" smtClean="0"/>
          </a:p>
        </p:txBody>
      </p:sp>
    </p:spTree>
    <p:extLst>
      <p:ext uri="{BB962C8B-B14F-4D97-AF65-F5344CB8AC3E}">
        <p14:creationId xmlns:p14="http://schemas.microsoft.com/office/powerpoint/2010/main" val="30509428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sz="2400" dirty="0"/>
              <a:t>Статьей 4 </a:t>
            </a:r>
            <a:r>
              <a:rPr lang="ru-RU" sz="2400" dirty="0"/>
              <a:t>Закон </a:t>
            </a:r>
            <a:r>
              <a:rPr lang="ru-RU" sz="2400" dirty="0"/>
              <a:t>СССР от 26 апреля 1990 г. </a:t>
            </a:r>
            <a:r>
              <a:rPr lang="ru-RU" sz="2400" dirty="0"/>
              <a:t>вводил</a:t>
            </a:r>
            <a:r>
              <a:rPr lang="ru-RU" sz="2400" dirty="0" smtClean="0"/>
              <a:t> в </a:t>
            </a:r>
            <a:r>
              <a:rPr lang="ru-RU" sz="2400" dirty="0"/>
              <a:t>экономику СССР </a:t>
            </a:r>
            <a:r>
              <a:rPr lang="ru-RU" sz="2400" b="1" dirty="0"/>
              <a:t>режим </a:t>
            </a:r>
            <a:r>
              <a:rPr lang="ru-RU" sz="2400" b="1" dirty="0" err="1"/>
              <a:t>дизассоциации</a:t>
            </a:r>
            <a:r>
              <a:rPr lang="ru-RU" sz="2400" b="1" dirty="0"/>
              <a:t> народного </a:t>
            </a:r>
            <a:r>
              <a:rPr lang="ru-RU" sz="2400" b="1" dirty="0" smtClean="0"/>
              <a:t>хозяйства,</a:t>
            </a:r>
            <a:endParaRPr lang="ru-RU" sz="2400" dirty="0"/>
          </a:p>
        </p:txBody>
      </p:sp>
      <p:sp>
        <p:nvSpPr>
          <p:cNvPr id="3" name="Объект 2"/>
          <p:cNvSpPr>
            <a:spLocks noGrp="1"/>
          </p:cNvSpPr>
          <p:nvPr>
            <p:ph idx="1"/>
          </p:nvPr>
        </p:nvSpPr>
        <p:spPr>
          <a:xfrm>
            <a:off x="0" y="980728"/>
            <a:ext cx="9144000" cy="5544616"/>
          </a:xfrm>
        </p:spPr>
        <p:txBody>
          <a:bodyPr>
            <a:normAutofit fontScale="77500" lnSpcReduction="20000"/>
          </a:bodyPr>
          <a:lstStyle/>
          <a:p>
            <a:pPr>
              <a:lnSpc>
                <a:spcPts val="2000"/>
              </a:lnSpc>
              <a:spcBef>
                <a:spcPts val="0"/>
              </a:spcBef>
            </a:pPr>
            <a:r>
              <a:rPr lang="ru-RU" sz="2900" dirty="0" smtClean="0"/>
              <a:t>не </a:t>
            </a:r>
            <a:r>
              <a:rPr lang="ru-RU" sz="2900" dirty="0"/>
              <a:t>предусматривая каких-либо обязанностей участия в обеспечении экономического и социально-культурного развития союзного государства, СССР, определял, что «</a:t>
            </a:r>
            <a:r>
              <a:rPr lang="ru-RU" sz="2900" b="1" i="1" dirty="0">
                <a:latin typeface="Garamond" panose="02020404030301010803" pitchFamily="18" charset="0"/>
              </a:rPr>
              <a:t>Союзная, автономная республика, автономная область, автономный округ самостоятельно решают вопросы размещения производственных и хозяйственных объектов, обеспечивают  комплексное экономическое и социально-культурное развитие на своей территории с учетом интересов всех проживающих в них народов</a:t>
            </a:r>
            <a:r>
              <a:rPr lang="ru-RU" sz="2900" dirty="0"/>
              <a:t>» (абзац 1). Абзац 3 этой статьи </a:t>
            </a:r>
            <a:r>
              <a:rPr lang="ru-RU" sz="2900" b="1" dirty="0"/>
              <a:t>упразднял юрисдикцию </a:t>
            </a:r>
            <a:r>
              <a:rPr lang="ru-RU" sz="2900" dirty="0"/>
              <a:t>союзной республики в отношении территорий входящих в ее состав автономий, а </a:t>
            </a:r>
            <a:r>
              <a:rPr lang="ru-RU" sz="2900" dirty="0" err="1"/>
              <a:t>абз</a:t>
            </a:r>
            <a:r>
              <a:rPr lang="ru-RU" sz="2900" dirty="0"/>
              <a:t>. 2 этой статьи упразднял юрисдикцию СССР в отношении «</a:t>
            </a:r>
            <a:r>
              <a:rPr lang="ru-RU" sz="2900" b="1" i="1" dirty="0">
                <a:latin typeface="Garamond" panose="02020404030301010803" pitchFamily="18" charset="0"/>
              </a:rPr>
              <a:t>предприятий, учреждений и организаций, принадлежащих Союзу ССР и другим союзным, автономным республикам</a:t>
            </a:r>
            <a:r>
              <a:rPr lang="ru-RU" sz="2900" dirty="0"/>
              <a:t>», а также по вопросам «использования трудовых ресурсов и охраны среды обитания», поскольку устанавливал, что «</a:t>
            </a:r>
            <a:r>
              <a:rPr lang="ru-RU" sz="2900" b="1" i="1" dirty="0"/>
              <a:t>республики определяют условия их деятельности</a:t>
            </a:r>
            <a:r>
              <a:rPr lang="ru-RU" sz="2900" dirty="0"/>
              <a:t>».</a:t>
            </a:r>
            <a:r>
              <a:rPr lang="ru-RU" sz="2900" i="1" dirty="0"/>
              <a:t> </a:t>
            </a:r>
            <a:r>
              <a:rPr lang="ru-RU" sz="2900" dirty="0"/>
              <a:t> </a:t>
            </a:r>
            <a:endParaRPr lang="ru-RU" sz="2900" dirty="0" smtClean="0"/>
          </a:p>
          <a:p>
            <a:pPr>
              <a:lnSpc>
                <a:spcPts val="2000"/>
              </a:lnSpc>
              <a:spcBef>
                <a:spcPts val="0"/>
              </a:spcBef>
            </a:pPr>
            <a:r>
              <a:rPr lang="ru-RU" sz="2900" dirty="0"/>
              <a:t>Абзац 4 ст1. закона СССР </a:t>
            </a:r>
            <a:r>
              <a:rPr lang="ru-RU" sz="2900" dirty="0" smtClean="0"/>
              <a:t>фактически и неправомочно </a:t>
            </a:r>
            <a:r>
              <a:rPr lang="ru-RU" sz="2900" dirty="0"/>
              <a:t>отменял Конституцию РСФСР: «</a:t>
            </a:r>
            <a:r>
              <a:rPr lang="ru-RU" sz="2900" b="1" i="1" dirty="0">
                <a:latin typeface="Times New Roman" panose="02020603050405020304" pitchFamily="18" charset="0"/>
                <a:cs typeface="Times New Roman" panose="02020603050405020304" pitchFamily="18" charset="0"/>
              </a:rPr>
              <a:t>Отношения автономных республик, автономных образований с союзными республиками, в состав которых они входят, определяются соглашениями и договорами, заключаемыми в рамках Конституции СССР, конституций союзных и автономных республик и настоящего Закона</a:t>
            </a:r>
            <a:r>
              <a:rPr lang="ru-RU" sz="2900" dirty="0"/>
              <a:t>».</a:t>
            </a:r>
          </a:p>
          <a:p>
            <a:pPr>
              <a:lnSpc>
                <a:spcPct val="120000"/>
              </a:lnSpc>
            </a:pPr>
            <a:endParaRPr lang="ru-RU" dirty="0"/>
          </a:p>
        </p:txBody>
      </p:sp>
    </p:spTree>
    <p:extLst>
      <p:ext uri="{BB962C8B-B14F-4D97-AF65-F5344CB8AC3E}">
        <p14:creationId xmlns:p14="http://schemas.microsoft.com/office/powerpoint/2010/main" val="1718071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sz="2800" dirty="0" smtClean="0"/>
              <a:t>Неограниченные полномочия Президента </a:t>
            </a:r>
            <a:r>
              <a:rPr lang="ru-RU" sz="2800" dirty="0"/>
              <a:t>СССР</a:t>
            </a:r>
          </a:p>
        </p:txBody>
      </p:sp>
      <p:sp>
        <p:nvSpPr>
          <p:cNvPr id="3" name="Объект 2"/>
          <p:cNvSpPr>
            <a:spLocks noGrp="1"/>
          </p:cNvSpPr>
          <p:nvPr>
            <p:ph idx="1"/>
          </p:nvPr>
        </p:nvSpPr>
        <p:spPr>
          <a:xfrm>
            <a:off x="179512" y="836712"/>
            <a:ext cx="8579296" cy="5433467"/>
          </a:xfrm>
        </p:spPr>
        <p:txBody>
          <a:bodyPr>
            <a:normAutofit fontScale="62500" lnSpcReduction="20000"/>
          </a:bodyPr>
          <a:lstStyle/>
          <a:p>
            <a:pPr>
              <a:lnSpc>
                <a:spcPct val="110000"/>
              </a:lnSpc>
            </a:pPr>
            <a:r>
              <a:rPr lang="ru-RU" dirty="0"/>
              <a:t>Пунктами 1 и 2 Закон СССР от 24 сентября 1990 г. № 1674-1 «О дополнительных мерах по стабилизации экономической и общественно-политической жизни страны» предоставил практически безграничные личные диктаторские полномочия «Президенту СССР на период до 31 марта 1992 года </a:t>
            </a:r>
            <a:r>
              <a:rPr lang="ru-RU" i="1" dirty="0"/>
              <a:t>право оперативно издавать </a:t>
            </a:r>
            <a:r>
              <a:rPr lang="ru-RU" dirty="0"/>
              <a:t>в соответствии с Конституцией </a:t>
            </a:r>
            <a:r>
              <a:rPr lang="ru-RU" b="1" i="1" dirty="0">
                <a:latin typeface="Garamond" panose="02020404030301010803" pitchFamily="18" charset="0"/>
              </a:rPr>
              <a:t>СССР указы нормативного характера и давать поручения по вопросам отношений собственности, организации управления народным хозяйством, бюджетно-финансовой системы, оплаты труда и ценообразования, укрепления </a:t>
            </a:r>
            <a:r>
              <a:rPr lang="ru-RU" b="1" i="1" dirty="0" smtClean="0">
                <a:latin typeface="Garamond" panose="02020404030301010803" pitchFamily="18" charset="0"/>
              </a:rPr>
              <a:t>правопорядка</a:t>
            </a:r>
            <a:r>
              <a:rPr lang="ru-RU" dirty="0" smtClean="0"/>
              <a:t>», </a:t>
            </a:r>
            <a:r>
              <a:rPr lang="ru-RU" dirty="0"/>
              <a:t>«</a:t>
            </a:r>
            <a:r>
              <a:rPr lang="ru-RU" b="1" i="1" dirty="0">
                <a:latin typeface="Garamond" panose="02020404030301010803" pitchFamily="18" charset="0"/>
              </a:rPr>
              <a:t>право создавать органы и другие государственные структуры для ускорения формирования общесоюзного рынка и обеспечения взаимодействия в этих целях союзных и автономных республик, автономных областей и округов</a:t>
            </a:r>
            <a:r>
              <a:rPr lang="ru-RU" dirty="0"/>
              <a:t>». Эти же полномочия распознаются в действующей Конституции РФ и ряде антикризисных законов с 2008 г. </a:t>
            </a:r>
            <a:r>
              <a:rPr lang="ru-RU" i="1" dirty="0" smtClean="0"/>
              <a:t> </a:t>
            </a:r>
            <a:endParaRPr lang="ru-RU" dirty="0"/>
          </a:p>
          <a:p>
            <a:pPr>
              <a:lnSpc>
                <a:spcPct val="110000"/>
              </a:lnSpc>
            </a:pPr>
            <a:r>
              <a:rPr lang="ru-RU" dirty="0"/>
              <a:t>Эта неограниченная свобода власти была в СССР – и </a:t>
            </a:r>
            <a:r>
              <a:rPr lang="ru-RU" dirty="0" smtClean="0"/>
              <a:t>нет </a:t>
            </a:r>
            <a:r>
              <a:rPr lang="ru-RU" dirty="0"/>
              <a:t>этой страны. Односторонние полномочия и действия при бесправии и бездействии других сторон — всегда рано или поздно влекут крушение той системы, в которой практикуется такая политическая односторонность</a:t>
            </a:r>
            <a:r>
              <a:rPr lang="ru-RU" dirty="0" smtClean="0"/>
              <a:t>.</a:t>
            </a:r>
            <a:endParaRPr lang="ru-RU" dirty="0"/>
          </a:p>
        </p:txBody>
      </p:sp>
    </p:spTree>
    <p:extLst>
      <p:ext uri="{BB962C8B-B14F-4D97-AF65-F5344CB8AC3E}">
        <p14:creationId xmlns:p14="http://schemas.microsoft.com/office/powerpoint/2010/main" val="34562815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ru-RU" sz="2800" dirty="0" smtClean="0"/>
              <a:t>Последний закон СССР и создание СНГ</a:t>
            </a:r>
            <a:endParaRPr lang="ru-RU" sz="2800" dirty="0"/>
          </a:p>
        </p:txBody>
      </p:sp>
      <p:sp>
        <p:nvSpPr>
          <p:cNvPr id="3" name="Объект 2"/>
          <p:cNvSpPr>
            <a:spLocks noGrp="1"/>
          </p:cNvSpPr>
          <p:nvPr>
            <p:ph sz="half" idx="1"/>
          </p:nvPr>
        </p:nvSpPr>
        <p:spPr>
          <a:xfrm>
            <a:off x="251520" y="836712"/>
            <a:ext cx="4392488" cy="5289451"/>
          </a:xfrm>
        </p:spPr>
        <p:txBody>
          <a:bodyPr>
            <a:normAutofit fontScale="70000" lnSpcReduction="20000"/>
          </a:bodyPr>
          <a:lstStyle/>
          <a:p>
            <a:pPr>
              <a:lnSpc>
                <a:spcPct val="110000"/>
              </a:lnSpc>
            </a:pPr>
            <a:r>
              <a:rPr lang="ru-RU" sz="3200" dirty="0"/>
              <a:t>Закон СССР от 3 декабря 1991 г. </a:t>
            </a:r>
            <a:r>
              <a:rPr lang="ru-RU" sz="3200" dirty="0" smtClean="0"/>
              <a:t>«</a:t>
            </a:r>
            <a:r>
              <a:rPr lang="ru-RU" sz="3200" b="1" i="1" dirty="0"/>
              <a:t>О реорганизации органов государственной безопасности</a:t>
            </a:r>
            <a:r>
              <a:rPr lang="ru-RU" sz="3200" dirty="0"/>
              <a:t>» </a:t>
            </a:r>
            <a:r>
              <a:rPr lang="ru-RU" sz="3200" dirty="0" smtClean="0"/>
              <a:t> упразднил </a:t>
            </a:r>
            <a:r>
              <a:rPr lang="ru-RU" sz="3200" dirty="0"/>
              <a:t>КГБ СССР как орган единой союзной власти, в котором первичным органом является союзный центральный орган безопасности, формирующий и управляющий подчиненными ему органами безопасности в </a:t>
            </a:r>
            <a:r>
              <a:rPr lang="ru-RU" sz="3200" dirty="0" smtClean="0"/>
              <a:t>республиках. Закон подчинил Управления КГБ СССР Советам Министров Союзных республик.</a:t>
            </a:r>
            <a:endParaRPr lang="ru-RU" dirty="0"/>
          </a:p>
        </p:txBody>
      </p:sp>
      <p:sp>
        <p:nvSpPr>
          <p:cNvPr id="4" name="Объект 3"/>
          <p:cNvSpPr>
            <a:spLocks noGrp="1"/>
          </p:cNvSpPr>
          <p:nvPr>
            <p:ph sz="half" idx="2"/>
          </p:nvPr>
        </p:nvSpPr>
        <p:spPr>
          <a:xfrm>
            <a:off x="4648200" y="836712"/>
            <a:ext cx="4038600" cy="5289451"/>
          </a:xfrm>
        </p:spPr>
        <p:txBody>
          <a:bodyPr>
            <a:normAutofit fontScale="70000" lnSpcReduction="20000"/>
          </a:bodyPr>
          <a:lstStyle/>
          <a:p>
            <a:pPr>
              <a:spcBef>
                <a:spcPts val="0"/>
              </a:spcBef>
            </a:pPr>
            <a:r>
              <a:rPr lang="ru-RU" b="1" dirty="0"/>
              <a:t>СОГЛАШЕНИЕ</a:t>
            </a:r>
          </a:p>
          <a:p>
            <a:pPr>
              <a:spcBef>
                <a:spcPts val="0"/>
              </a:spcBef>
            </a:pPr>
            <a:r>
              <a:rPr lang="ru-RU" b="1" dirty="0"/>
              <a:t>от 8 декабря 1991 года</a:t>
            </a:r>
          </a:p>
          <a:p>
            <a:pPr>
              <a:spcBef>
                <a:spcPts val="0"/>
              </a:spcBef>
            </a:pPr>
            <a:endParaRPr lang="ru-RU" b="1" dirty="0"/>
          </a:p>
          <a:p>
            <a:pPr>
              <a:spcBef>
                <a:spcPts val="0"/>
              </a:spcBef>
            </a:pPr>
            <a:r>
              <a:rPr lang="ru-RU" b="1" dirty="0"/>
              <a:t>О СОЗДАНИИ СОДРУЖЕСТВА НЕЗАВИСИМЫХ ГОСУДАРСТВ</a:t>
            </a:r>
          </a:p>
          <a:p>
            <a:pPr>
              <a:spcBef>
                <a:spcPts val="0"/>
              </a:spcBef>
            </a:pPr>
            <a:endParaRPr lang="ru-RU" dirty="0"/>
          </a:p>
          <a:p>
            <a:pPr>
              <a:spcBef>
                <a:spcPts val="0"/>
              </a:spcBef>
            </a:pPr>
            <a:r>
              <a:rPr lang="ru-RU" dirty="0"/>
              <a:t>Мы, Республика Беларусь, Российская Федерация (РСФСР), Украина как государства - учредители Союза ССР, подписавшие Союзный Договор 1922 года, далее именуемые Высокими Договаривающимися Сторонами, </a:t>
            </a:r>
            <a:r>
              <a:rPr lang="ru-RU" b="1" i="1" dirty="0"/>
              <a:t>констатируем, что Союз ССР как субъект международного права и геополитическая реальность, прекращает свое существование.</a:t>
            </a:r>
          </a:p>
          <a:p>
            <a:endParaRPr lang="ru-RU" dirty="0"/>
          </a:p>
        </p:txBody>
      </p:sp>
    </p:spTree>
    <p:extLst>
      <p:ext uri="{BB962C8B-B14F-4D97-AF65-F5344CB8AC3E}">
        <p14:creationId xmlns:p14="http://schemas.microsoft.com/office/powerpoint/2010/main" val="2653335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rmAutofit fontScale="90000"/>
          </a:bodyPr>
          <a:lstStyle/>
          <a:p>
            <a:r>
              <a:rPr lang="ru-RU" dirty="0" smtClean="0"/>
              <a:t>Реальность – это </a:t>
            </a:r>
            <a:r>
              <a:rPr lang="ru-RU" dirty="0" smtClean="0"/>
              <a:t>поток случаев или динамика казусов</a:t>
            </a:r>
            <a:endParaRPr lang="ru-RU" dirty="0"/>
          </a:p>
        </p:txBody>
      </p:sp>
      <p:sp>
        <p:nvSpPr>
          <p:cNvPr id="3" name="Объект 2"/>
          <p:cNvSpPr>
            <a:spLocks noGrp="1"/>
          </p:cNvSpPr>
          <p:nvPr>
            <p:ph idx="1"/>
          </p:nvPr>
        </p:nvSpPr>
        <p:spPr>
          <a:xfrm>
            <a:off x="251520" y="1412776"/>
            <a:ext cx="8435280" cy="5256584"/>
          </a:xfrm>
        </p:spPr>
        <p:txBody>
          <a:bodyPr>
            <a:normAutofit fontScale="85000" lnSpcReduction="10000"/>
          </a:bodyPr>
          <a:lstStyle/>
          <a:p>
            <a:r>
              <a:rPr lang="ru-RU" dirty="0" smtClean="0"/>
              <a:t>Самые возвышенные идеи человечества имели ситуационную форму казусов и были сами казусами. С древнейшей истории человечества, в святых книгах религий многих народов, встречаем </a:t>
            </a:r>
            <a:r>
              <a:rPr lang="ru-RU" dirty="0" err="1" smtClean="0"/>
              <a:t>тотемизацию</a:t>
            </a:r>
            <a:r>
              <a:rPr lang="ru-RU" dirty="0" smtClean="0"/>
              <a:t> в виде притч конкретных </a:t>
            </a:r>
            <a:r>
              <a:rPr lang="ru-RU" dirty="0" smtClean="0"/>
              <a:t>случаев, </a:t>
            </a:r>
            <a:r>
              <a:rPr lang="ru-RU" dirty="0" smtClean="0"/>
              <a:t>казусов, через их крылатые выражения и ключевые действия</a:t>
            </a:r>
            <a:r>
              <a:rPr lang="ru-RU" dirty="0" smtClean="0"/>
              <a:t>.</a:t>
            </a:r>
          </a:p>
          <a:p>
            <a:r>
              <a:rPr lang="ru-RU" dirty="0" smtClean="0"/>
              <a:t>От «Я </a:t>
            </a:r>
            <a:r>
              <a:rPr lang="ru-RU" dirty="0"/>
              <a:t>не сторож брату своему…» или о непочтительности к спящему отцу Ною его сына </a:t>
            </a:r>
            <a:r>
              <a:rPr lang="ru-RU" dirty="0" smtClean="0"/>
              <a:t>Хама до поцелуя Иуды. … </a:t>
            </a:r>
          </a:p>
          <a:p>
            <a:r>
              <a:rPr lang="ru-RU" dirty="0" smtClean="0"/>
              <a:t>«В начале </a:t>
            </a:r>
            <a:r>
              <a:rPr lang="ru-RU" dirty="0"/>
              <a:t>было слово и слово было у Бога и слово было Бог… </a:t>
            </a:r>
            <a:r>
              <a:rPr lang="ru-RU" dirty="0" smtClean="0"/>
              <a:t>- это создание мира человеческого, идея </a:t>
            </a:r>
            <a:r>
              <a:rPr lang="ru-RU" dirty="0"/>
              <a:t>права и </a:t>
            </a:r>
            <a:r>
              <a:rPr lang="ru-RU" dirty="0" smtClean="0"/>
              <a:t>закона как первичная идея творения. </a:t>
            </a:r>
            <a:endParaRPr lang="ru-RU" dirty="0" smtClean="0"/>
          </a:p>
          <a:p>
            <a:endParaRPr lang="ru-RU" dirty="0"/>
          </a:p>
        </p:txBody>
      </p:sp>
    </p:spTree>
    <p:extLst>
      <p:ext uri="{BB962C8B-B14F-4D97-AF65-F5344CB8AC3E}">
        <p14:creationId xmlns:p14="http://schemas.microsoft.com/office/powerpoint/2010/main" val="20112035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dirty="0"/>
              <a:t>Последний Закон СССР</a:t>
            </a:r>
            <a:endParaRPr lang="ru-RU" dirty="0"/>
          </a:p>
        </p:txBody>
      </p:sp>
      <p:sp>
        <p:nvSpPr>
          <p:cNvPr id="3" name="Объект 2"/>
          <p:cNvSpPr>
            <a:spLocks noGrp="1"/>
          </p:cNvSpPr>
          <p:nvPr>
            <p:ph idx="1"/>
          </p:nvPr>
        </p:nvSpPr>
        <p:spPr>
          <a:xfrm>
            <a:off x="457200" y="980728"/>
            <a:ext cx="8229600" cy="5145435"/>
          </a:xfrm>
        </p:spPr>
        <p:txBody>
          <a:bodyPr>
            <a:normAutofit fontScale="85000" lnSpcReduction="20000"/>
          </a:bodyPr>
          <a:lstStyle/>
          <a:p>
            <a:r>
              <a:rPr lang="ru-RU" dirty="0" smtClean="0"/>
              <a:t>был </a:t>
            </a:r>
            <a:r>
              <a:rPr lang="ru-RU" dirty="0"/>
              <a:t>Закон СССР от 3 декабря 1991 г. </a:t>
            </a:r>
            <a:r>
              <a:rPr lang="ru-RU" dirty="0" smtClean="0"/>
              <a:t>о реорганизации КГБ СССР. </a:t>
            </a:r>
            <a:r>
              <a:rPr lang="ru-RU" dirty="0"/>
              <a:t>Существенно, что промульгация (подписание) этого закона была совершена Президентом СССР </a:t>
            </a:r>
            <a:r>
              <a:rPr lang="ru-RU" dirty="0" err="1" smtClean="0"/>
              <a:t>М.Горбачевым</a:t>
            </a:r>
            <a:r>
              <a:rPr lang="ru-RU" dirty="0" smtClean="0"/>
              <a:t> незаконно</a:t>
            </a:r>
            <a:r>
              <a:rPr lang="ru-RU" dirty="0"/>
              <a:t>. Этот закон был принят лишь одной из двух необходимых для принятия всякого закона СССР палат:  </a:t>
            </a:r>
            <a:r>
              <a:rPr lang="ru-RU" dirty="0" smtClean="0"/>
              <a:t>Советом </a:t>
            </a:r>
            <a:r>
              <a:rPr lang="ru-RU" dirty="0"/>
              <a:t>Республик под председательством Р.Н. Нишанова. Он не рассматривался и не был принят другой палатой – Советом Союза</a:t>
            </a:r>
            <a:r>
              <a:rPr lang="ru-RU" dirty="0" smtClean="0"/>
              <a:t>.</a:t>
            </a:r>
          </a:p>
          <a:p>
            <a:r>
              <a:rPr lang="ru-RU" dirty="0"/>
              <a:t>п. 2 </a:t>
            </a:r>
            <a:r>
              <a:rPr lang="ru-RU" dirty="0" smtClean="0"/>
              <a:t>Закона</a:t>
            </a:r>
            <a:r>
              <a:rPr lang="ru-RU" dirty="0"/>
              <a:t>: «В связи с упразднением Комитета государственной безопасности СССР считать органы безопасности республик находящимися в </a:t>
            </a:r>
            <a:r>
              <a:rPr lang="ru-RU" i="1" dirty="0"/>
              <a:t>исключительной</a:t>
            </a:r>
            <a:r>
              <a:rPr lang="ru-RU" dirty="0"/>
              <a:t> юрисдикции суверенных республик (государств</a:t>
            </a:r>
            <a:r>
              <a:rPr lang="ru-RU" dirty="0" smtClean="0"/>
              <a:t>)». </a:t>
            </a:r>
            <a:r>
              <a:rPr lang="ru-RU" dirty="0"/>
              <a:t> </a:t>
            </a:r>
          </a:p>
          <a:p>
            <a:endParaRPr lang="ru-RU" dirty="0"/>
          </a:p>
        </p:txBody>
      </p:sp>
    </p:spTree>
    <p:extLst>
      <p:ext uri="{BB962C8B-B14F-4D97-AF65-F5344CB8AC3E}">
        <p14:creationId xmlns:p14="http://schemas.microsoft.com/office/powerpoint/2010/main" val="29040609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ru-RU" sz="2800" b="1" dirty="0"/>
              <a:t>за 5 месяцев до </a:t>
            </a:r>
            <a:r>
              <a:rPr lang="ru-RU" sz="2800" b="1" dirty="0" smtClean="0"/>
              <a:t>Закона СССР от 3 декабря 1991 г </a:t>
            </a:r>
            <a:endParaRPr lang="ru-RU" sz="2800" b="1" dirty="0"/>
          </a:p>
        </p:txBody>
      </p:sp>
      <p:sp>
        <p:nvSpPr>
          <p:cNvPr id="3" name="Объект 2"/>
          <p:cNvSpPr>
            <a:spLocks noGrp="1"/>
          </p:cNvSpPr>
          <p:nvPr>
            <p:ph idx="1"/>
          </p:nvPr>
        </p:nvSpPr>
        <p:spPr>
          <a:xfrm>
            <a:off x="251520" y="908720"/>
            <a:ext cx="8579296" cy="5760640"/>
          </a:xfrm>
        </p:spPr>
        <p:txBody>
          <a:bodyPr>
            <a:normAutofit fontScale="77500" lnSpcReduction="20000"/>
          </a:bodyPr>
          <a:lstStyle/>
          <a:p>
            <a:r>
              <a:rPr lang="ru-RU" dirty="0" smtClean="0"/>
              <a:t>Был принят </a:t>
            </a:r>
            <a:r>
              <a:rPr lang="ru-RU" dirty="0"/>
              <a:t>Закон СССР от 16 мая 1991 г. № 2159-1 «</a:t>
            </a:r>
            <a:r>
              <a:rPr lang="ru-RU" b="1" dirty="0"/>
              <a:t>Об органах государственной безопасности в СССР</a:t>
            </a:r>
            <a:r>
              <a:rPr lang="ru-RU" dirty="0"/>
              <a:t>». Пункт 3 ст. 2 предусматривал обеспечение высших органов государственной власти и управления Союза ССР и республик, других государственных органов информацией, необходимой для </a:t>
            </a:r>
            <a:r>
              <a:rPr lang="ru-RU" i="1" dirty="0"/>
              <a:t>решения задач, связанных с государственной безопасностью, социально-экономическим, оборонным строительством и научно-техническим прогрессом, внешнеполитической и внешнеэкономической деятельностью.</a:t>
            </a:r>
            <a:r>
              <a:rPr lang="ru-RU" dirty="0"/>
              <a:t> Однако в законе </a:t>
            </a:r>
            <a:r>
              <a:rPr lang="ru-RU" b="1" i="1" dirty="0"/>
              <a:t>не содержалось положений, предусматривающих защиту правовых институтов государства, в отличие от защиты должностных лиц</a:t>
            </a:r>
            <a:r>
              <a:rPr lang="ru-RU" dirty="0"/>
              <a:t>. </a:t>
            </a:r>
            <a:r>
              <a:rPr lang="ru-RU" i="1" dirty="0">
                <a:latin typeface="Cambria" panose="02040503050406030204" pitchFamily="18" charset="0"/>
              </a:rPr>
              <a:t>Институциональная незащищенность советского строя, в том числе </a:t>
            </a:r>
            <a:r>
              <a:rPr lang="ru-RU" b="1" i="1" dirty="0">
                <a:latin typeface="Cambria" panose="02040503050406030204" pitchFamily="18" charset="0"/>
              </a:rPr>
              <a:t>от действий высших должностных лиц государства</a:t>
            </a:r>
            <a:r>
              <a:rPr lang="ru-RU" i="1" dirty="0">
                <a:latin typeface="Cambria" panose="02040503050406030204" pitchFamily="18" charset="0"/>
              </a:rPr>
              <a:t>, стала одной из основных причин его падения. </a:t>
            </a:r>
            <a:endParaRPr lang="ru-RU" i="1" dirty="0" smtClean="0">
              <a:latin typeface="Cambria" panose="02040503050406030204" pitchFamily="18" charset="0"/>
            </a:endParaRPr>
          </a:p>
          <a:p>
            <a:r>
              <a:rPr lang="ru-RU" dirty="0" smtClean="0"/>
              <a:t>Статья </a:t>
            </a:r>
            <a:r>
              <a:rPr lang="ru-RU" dirty="0"/>
              <a:t>4 этого Закона определяла</a:t>
            </a:r>
            <a:r>
              <a:rPr lang="ru-RU" b="1" dirty="0"/>
              <a:t> гарантии соблюдения прав и свобод граждан</a:t>
            </a:r>
            <a:r>
              <a:rPr lang="ru-RU" dirty="0"/>
              <a:t>. </a:t>
            </a:r>
          </a:p>
          <a:p>
            <a:endParaRPr lang="ru-RU" dirty="0"/>
          </a:p>
        </p:txBody>
      </p:sp>
    </p:spTree>
    <p:extLst>
      <p:ext uri="{BB962C8B-B14F-4D97-AF65-F5344CB8AC3E}">
        <p14:creationId xmlns:p14="http://schemas.microsoft.com/office/powerpoint/2010/main" val="1792172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sz="3200" dirty="0" smtClean="0"/>
              <a:t>Экономический казус </a:t>
            </a:r>
            <a:r>
              <a:rPr lang="ru-RU" sz="3200" dirty="0"/>
              <a:t>регулирования рыночных цен налоговым законодательством</a:t>
            </a:r>
            <a:endParaRPr lang="ru-RU" sz="3200" dirty="0"/>
          </a:p>
        </p:txBody>
      </p:sp>
      <p:sp>
        <p:nvSpPr>
          <p:cNvPr id="3" name="Объект 2"/>
          <p:cNvSpPr>
            <a:spLocks noGrp="1"/>
          </p:cNvSpPr>
          <p:nvPr>
            <p:ph idx="1"/>
          </p:nvPr>
        </p:nvSpPr>
        <p:spPr>
          <a:xfrm>
            <a:off x="467544" y="1052736"/>
            <a:ext cx="8507288" cy="5544616"/>
          </a:xfrm>
        </p:spPr>
        <p:txBody>
          <a:bodyPr>
            <a:normAutofit fontScale="62500" lnSpcReduction="20000"/>
          </a:bodyPr>
          <a:lstStyle/>
          <a:p>
            <a:r>
              <a:rPr lang="ru-RU" dirty="0"/>
              <a:t>ст. 40 Налогового кодекса РФ (далее – НК РФ). Подпунктом 4 п. 2 </a:t>
            </a:r>
            <a:r>
              <a:rPr lang="ru-RU" dirty="0" smtClean="0"/>
              <a:t>: налоговые </a:t>
            </a:r>
            <a:r>
              <a:rPr lang="ru-RU" dirty="0"/>
              <a:t>органы при осуществлении контроля за полнотой исчисления налогов вправе проверять правильность применения цен по сделкам </a:t>
            </a:r>
            <a:r>
              <a:rPr lang="ru-RU" dirty="0" smtClean="0"/>
              <a:t>… при </a:t>
            </a:r>
            <a:r>
              <a:rPr lang="ru-RU" dirty="0"/>
              <a:t>отклонении более чем на 20% в сторону повышения или в сторону понижения от уровня цен, применяемых налогоплательщиком по идентичным (однородным) товарам (работам, услугам) в пределах непродолжительного периода </a:t>
            </a:r>
            <a:r>
              <a:rPr lang="ru-RU" dirty="0" smtClean="0"/>
              <a:t>времени». </a:t>
            </a:r>
          </a:p>
          <a:p>
            <a:r>
              <a:rPr lang="ru-RU" dirty="0" smtClean="0"/>
              <a:t>А </a:t>
            </a:r>
            <a:r>
              <a:rPr lang="ru-RU" dirty="0"/>
              <a:t>п. 3 устанавливается, что «в случаях, предусмотренных </a:t>
            </a:r>
            <a:r>
              <a:rPr lang="ru-RU" dirty="0">
                <a:hlinkClick r:id="rId2" tooltip="Ссылка на текущий документ"/>
              </a:rPr>
              <a:t>п. 2</a:t>
            </a:r>
            <a:r>
              <a:rPr lang="ru-RU" dirty="0"/>
              <a:t> настоящей статьи, когда цены товаров, работ или услуг, примененные сторонами сделки, отклоняются в сторону повышения или в сторону понижения </a:t>
            </a:r>
            <a:r>
              <a:rPr lang="ru-RU" b="1" dirty="0"/>
              <a:t>более чем на 20 процентов</a:t>
            </a:r>
            <a:r>
              <a:rPr lang="ru-RU" dirty="0"/>
              <a:t> от рыночной цены идентичных (однородных) товаров (работ или услуг), налоговый орган вправе вынести мотивированное решение </a:t>
            </a:r>
            <a:r>
              <a:rPr lang="ru-RU" b="1" dirty="0"/>
              <a:t>о доначислении налога и пени</a:t>
            </a:r>
            <a:r>
              <a:rPr lang="ru-RU" dirty="0"/>
              <a:t>, рассчитанных таким образом, как если бы результаты этой сделки были оценены исходя из применения рыночных цен на соответствующие товары, работы или услуги» Налоговый кодекс Российской Федерации. Часть 1 от 31 июля 1998 г. № 146-ФЗ (действующая редакция от 8 июня 2015 г.) // РГ. 1998. № 148–149; СЗ РФ. 1998. № 31. Ст. 3824. </a:t>
            </a:r>
            <a:r>
              <a:rPr lang="en-US" dirty="0"/>
              <a:t>URL</a:t>
            </a:r>
            <a:r>
              <a:rPr lang="ru-RU" dirty="0"/>
              <a:t>: </a:t>
            </a:r>
            <a:r>
              <a:rPr lang="en-US" u="sng" dirty="0">
                <a:hlinkClick r:id="rId3"/>
              </a:rPr>
              <a:t>http</a:t>
            </a:r>
            <a:r>
              <a:rPr lang="ru-RU" u="sng" dirty="0">
                <a:hlinkClick r:id="rId3"/>
              </a:rPr>
              <a:t>://</a:t>
            </a:r>
            <a:r>
              <a:rPr lang="en-US" u="sng" dirty="0">
                <a:hlinkClick r:id="rId3"/>
              </a:rPr>
              <a:t>www</a:t>
            </a:r>
            <a:r>
              <a:rPr lang="ru-RU" u="sng" dirty="0">
                <a:hlinkClick r:id="rId3"/>
              </a:rPr>
              <a:t>.</a:t>
            </a:r>
            <a:r>
              <a:rPr lang="en-US" u="sng" dirty="0">
                <a:hlinkClick r:id="rId3"/>
              </a:rPr>
              <a:t>consultant</a:t>
            </a:r>
            <a:r>
              <a:rPr lang="ru-RU" u="sng" dirty="0">
                <a:hlinkClick r:id="rId3"/>
              </a:rPr>
              <a:t>.</a:t>
            </a:r>
            <a:r>
              <a:rPr lang="en-US" u="sng" dirty="0" err="1">
                <a:hlinkClick r:id="rId3"/>
              </a:rPr>
              <a:t>ru</a:t>
            </a:r>
            <a:r>
              <a:rPr lang="ru-RU" u="sng" dirty="0">
                <a:hlinkClick r:id="rId3"/>
              </a:rPr>
              <a:t>/</a:t>
            </a:r>
            <a:r>
              <a:rPr lang="en-US" u="sng" dirty="0">
                <a:hlinkClick r:id="rId3"/>
              </a:rPr>
              <a:t>popular</a:t>
            </a:r>
            <a:r>
              <a:rPr lang="ru-RU" u="sng" dirty="0">
                <a:hlinkClick r:id="rId3"/>
              </a:rPr>
              <a:t>/</a:t>
            </a:r>
            <a:r>
              <a:rPr lang="en-US" u="sng" dirty="0" err="1">
                <a:hlinkClick r:id="rId3"/>
              </a:rPr>
              <a:t>nalog</a:t>
            </a:r>
            <a:r>
              <a:rPr lang="ru-RU" u="sng" dirty="0">
                <a:hlinkClick r:id="rId3"/>
              </a:rPr>
              <a:t>1</a:t>
            </a:r>
            <a:r>
              <a:rPr lang="ru-RU" u="sng" dirty="0" smtClean="0">
                <a:hlinkClick r:id="rId3"/>
              </a:rPr>
              <a:t>/</a:t>
            </a:r>
            <a:r>
              <a:rPr lang="ru-RU" dirty="0" smtClean="0"/>
              <a:t>.</a:t>
            </a:r>
            <a:endParaRPr lang="ru-RU" dirty="0"/>
          </a:p>
        </p:txBody>
      </p:sp>
    </p:spTree>
    <p:extLst>
      <p:ext uri="{BB962C8B-B14F-4D97-AF65-F5344CB8AC3E}">
        <p14:creationId xmlns:p14="http://schemas.microsoft.com/office/powerpoint/2010/main" val="40181692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x-none" sz="3100" b="1"/>
              <a:t>Рис. 1.</a:t>
            </a:r>
            <a:r>
              <a:rPr lang="x-none" sz="3100"/>
              <a:t> Колебания спотовых цен на рынках аммиака </a:t>
            </a:r>
            <a:r>
              <a:rPr lang="x-none" sz="3100" i="1"/>
              <a:t>FOB</a:t>
            </a:r>
            <a:r>
              <a:rPr lang="x-none" sz="3100"/>
              <a:t>-Новый Орлеан</a:t>
            </a:r>
            <a:r>
              <a:rPr lang="x-none" sz="3100"/>
              <a:t>, </a:t>
            </a:r>
            <a:r>
              <a:rPr lang="x-none" sz="3100" smtClean="0"/>
              <a:t>Тампа </a:t>
            </a:r>
            <a:r>
              <a:rPr lang="x-none" sz="3100"/>
              <a:t>и </a:t>
            </a:r>
            <a:r>
              <a:rPr lang="x-none" sz="3100" i="1" smtClean="0"/>
              <a:t>FOB</a:t>
            </a:r>
            <a:r>
              <a:rPr lang="x-none" sz="3100" smtClean="0"/>
              <a:t>-Южный</a:t>
            </a:r>
            <a:endParaRPr lang="ru-RU"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484784"/>
            <a:ext cx="8568951" cy="5256584"/>
          </a:xfrm>
          <a:prstGeom prst="rect">
            <a:avLst/>
          </a:prstGeom>
          <a:noFill/>
          <a:ln>
            <a:noFill/>
          </a:ln>
        </p:spPr>
      </p:pic>
    </p:spTree>
    <p:extLst>
      <p:ext uri="{BB962C8B-B14F-4D97-AF65-F5344CB8AC3E}">
        <p14:creationId xmlns:p14="http://schemas.microsoft.com/office/powerpoint/2010/main" val="9387602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dirty="0"/>
              <a:t>Колебания цен на рис. 1 происходят в диапазоне от 100$ за тонну до почти 1000$ за тонну, а если исключить из рассмотрения период кризиса, до 700$ за тонну аммиака. При этом помесячные колебания в течение с 2005 г. по 2014 г. весьма часто превосходят нормативные пороговые 20%. Помесячный график динамики цен более остро ставит вопрос обоснованности пороговой нормы в 20% в п. 2 и 3 ст. 40 НК РФ, согласно которой цены, колебания которых превосходят 20%-</a:t>
            </a:r>
            <a:r>
              <a:rPr lang="ru-RU" dirty="0" err="1"/>
              <a:t>ный</a:t>
            </a:r>
            <a:r>
              <a:rPr lang="ru-RU" dirty="0"/>
              <a:t> порог, перестают быть рыночными ценами.</a:t>
            </a:r>
          </a:p>
          <a:p>
            <a:endParaRPr lang="ru-RU" dirty="0"/>
          </a:p>
        </p:txBody>
      </p:sp>
    </p:spTree>
    <p:extLst>
      <p:ext uri="{BB962C8B-B14F-4D97-AF65-F5344CB8AC3E}">
        <p14:creationId xmlns:p14="http://schemas.microsoft.com/office/powerpoint/2010/main" val="32404709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x-none" sz="3100" b="1"/>
              <a:t>Рис. 2.</a:t>
            </a:r>
            <a:r>
              <a:rPr lang="x-none" sz="3100"/>
              <a:t> Ежемесячные колебания цены на аммиак </a:t>
            </a:r>
            <a:r>
              <a:rPr lang="x-none" sz="3100" i="1"/>
              <a:t>FOB</a:t>
            </a:r>
            <a:r>
              <a:rPr lang="x-none" sz="3100"/>
              <a:t>-Южный и Тампа (</a:t>
            </a:r>
            <a:r>
              <a:rPr lang="x-none" sz="3100"/>
              <a:t>США</a:t>
            </a:r>
            <a:r>
              <a:rPr lang="x-none" sz="3100" smtClean="0"/>
              <a:t>)</a:t>
            </a:r>
            <a:endParaRPr lang="ru-RU"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8208912" cy="5040560"/>
          </a:xfrm>
          <a:prstGeom prst="rect">
            <a:avLst/>
          </a:prstGeom>
          <a:noFill/>
          <a:ln>
            <a:noFill/>
          </a:ln>
        </p:spPr>
      </p:pic>
    </p:spTree>
    <p:extLst>
      <p:ext uri="{BB962C8B-B14F-4D97-AF65-F5344CB8AC3E}">
        <p14:creationId xmlns:p14="http://schemas.microsoft.com/office/powerpoint/2010/main" val="9856930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r>
              <a:rPr lang="ru-RU" dirty="0"/>
              <a:t>График динамики месячных цен на аммиак жидкий с сайта одной из ключевых аналитических фирм </a:t>
            </a:r>
            <a:r>
              <a:rPr lang="ru-RU" i="1" dirty="0"/>
              <a:t>ICIS</a:t>
            </a:r>
            <a:r>
              <a:rPr lang="ru-RU" baseline="30000" dirty="0"/>
              <a:t> </a:t>
            </a:r>
            <a:r>
              <a:rPr lang="ru-RU" dirty="0"/>
              <a:t>представлен на рис. 2 за период 2011–2013 гг. Цены на рынках </a:t>
            </a:r>
            <a:r>
              <a:rPr lang="ru-RU" i="1" dirty="0"/>
              <a:t>FOB</a:t>
            </a:r>
            <a:r>
              <a:rPr lang="ru-RU" dirty="0"/>
              <a:t>-Южный и </a:t>
            </a:r>
            <a:r>
              <a:rPr lang="ru-RU" dirty="0" err="1"/>
              <a:t>Тампа</a:t>
            </a:r>
            <a:r>
              <a:rPr lang="ru-RU" dirty="0"/>
              <a:t> указаны за период, для которого не было характерно такого кризиса, как был в 2008–2010 гг.</a:t>
            </a:r>
          </a:p>
          <a:p>
            <a:r>
              <a:rPr lang="ru-RU" dirty="0"/>
              <a:t>          Но, несмотря на это, с сентября 2011 г. по июль 2012 г. ежемесячные изменения цены значительно превосходили 20%-</a:t>
            </a:r>
            <a:r>
              <a:rPr lang="ru-RU" dirty="0" err="1"/>
              <a:t>ный</a:t>
            </a:r>
            <a:r>
              <a:rPr lang="ru-RU" dirty="0"/>
              <a:t> порог при общем диапазоне колебаний цены от 350$ до более 700$ за тонну аммиака.</a:t>
            </a:r>
          </a:p>
          <a:p>
            <a:r>
              <a:rPr lang="en-US" baseline="30000" dirty="0"/>
              <a:t>	</a:t>
            </a:r>
            <a:endParaRPr lang="ru-RU" dirty="0"/>
          </a:p>
        </p:txBody>
      </p:sp>
    </p:spTree>
    <p:extLst>
      <p:ext uri="{BB962C8B-B14F-4D97-AF65-F5344CB8AC3E}">
        <p14:creationId xmlns:p14="http://schemas.microsoft.com/office/powerpoint/2010/main" val="20045339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t>Рис. 3.</a:t>
            </a:r>
            <a:r>
              <a:rPr lang="ru-RU" sz="2800" dirty="0"/>
              <a:t> Изменения границ цен на карбамид в IV квартале 2013 г. (США</a:t>
            </a:r>
            <a:r>
              <a:rPr lang="ru-RU" sz="2800" dirty="0" smtClean="0"/>
              <a:t>)</a:t>
            </a:r>
            <a:endParaRPr lang="ru-RU" sz="2800"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700807"/>
            <a:ext cx="8712968" cy="5157193"/>
          </a:xfrm>
          <a:prstGeom prst="rect">
            <a:avLst/>
          </a:prstGeom>
          <a:noFill/>
          <a:ln>
            <a:noFill/>
          </a:ln>
        </p:spPr>
      </p:pic>
    </p:spTree>
    <p:extLst>
      <p:ext uri="{BB962C8B-B14F-4D97-AF65-F5344CB8AC3E}">
        <p14:creationId xmlns:p14="http://schemas.microsoft.com/office/powerpoint/2010/main" val="11144612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r>
              <a:rPr lang="ru-RU" dirty="0"/>
              <a:t>На рис. 3 представлена динамика уровней верхней и нижней границ цен на рынке карбамида в крупном масштабе и на самом дорогом рынке, на побережье Мексиканского залива (Новый Орлеан, </a:t>
            </a:r>
            <a:r>
              <a:rPr lang="ru-RU" dirty="0" err="1"/>
              <a:t>Тампа</a:t>
            </a:r>
            <a:r>
              <a:rPr lang="ru-RU" dirty="0"/>
              <a:t>), на конкретные даты по числам (на оси абсцисс) за август – ноябрь 2013 г. Можно видеть, что сделки спот даже в один день заключаются иногда с разбросом цены более чем на 10%. Законодательное установление ст. 40 НК РФ о единственности рыночной цены выступает очевидным ляпсусом, который небезвреден, поскольку нарушает права человека, применимые и для юридических лиц согласно практике Европейского суда по правам человека. Два снижения цен на 10% в августе и сентябре сменились ростом в сентябре, но за вторую неделю октября цены упали на 10%, затем в течение двух недель период стабильности цен при 7%-ном интервале разброса цен по сделкам между нижней и верхней границами. После этого наступил скачок цен при одновременном расширении диапазона их колебаний примерно до 11%.</a:t>
            </a:r>
          </a:p>
          <a:p>
            <a:endParaRPr lang="ru-RU" dirty="0"/>
          </a:p>
        </p:txBody>
      </p:sp>
    </p:spTree>
    <p:extLst>
      <p:ext uri="{BB962C8B-B14F-4D97-AF65-F5344CB8AC3E}">
        <p14:creationId xmlns:p14="http://schemas.microsoft.com/office/powerpoint/2010/main" val="828598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85000" lnSpcReduction="10000"/>
          </a:bodyPr>
          <a:lstStyle/>
          <a:p>
            <a:r>
              <a:rPr lang="ru-RU" dirty="0"/>
              <a:t>Таким образом, как для рынка аммиака, так и для рынка карбамида, отличающихся столь высокой стохастичностью (случайностью) ценовых колебаний, действующие с 1999 г. нормы подп. 4 п. 2 и 3 ст. 40 НК РФ, установившие порог отклонения цены в 20% «в пределах непродолжительного времени» для квалификации отклонения как основания для налоговой проверки цен и доначисления налоговых платежей по сделкам налогоплательщика, порождают, вследствие стохастической природы этого рынка, перманентную практику </a:t>
            </a:r>
            <a:r>
              <a:rPr lang="ru-RU" dirty="0" err="1"/>
              <a:t>юрисдикционного</a:t>
            </a:r>
            <a:r>
              <a:rPr lang="ru-RU" dirty="0"/>
              <a:t> налогового и уголовного расследования всей ежегодной деятельности каждого российского производителя.</a:t>
            </a:r>
            <a:endParaRPr lang="ru-RU" dirty="0"/>
          </a:p>
        </p:txBody>
      </p:sp>
    </p:spTree>
    <p:extLst>
      <p:ext uri="{BB962C8B-B14F-4D97-AF65-F5344CB8AC3E}">
        <p14:creationId xmlns:p14="http://schemas.microsoft.com/office/powerpoint/2010/main" val="510907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Проблема правового казуса</a:t>
            </a:r>
            <a:endParaRPr lang="ru-RU" dirty="0"/>
          </a:p>
        </p:txBody>
      </p:sp>
      <p:sp>
        <p:nvSpPr>
          <p:cNvPr id="3" name="Объект 2"/>
          <p:cNvSpPr>
            <a:spLocks noGrp="1"/>
          </p:cNvSpPr>
          <p:nvPr>
            <p:ph sz="half" idx="1"/>
          </p:nvPr>
        </p:nvSpPr>
        <p:spPr/>
        <p:txBody>
          <a:bodyPr>
            <a:normAutofit lnSpcReduction="10000"/>
          </a:bodyPr>
          <a:lstStyle/>
          <a:p>
            <a:r>
              <a:rPr lang="ru-RU" b="1" i="1" dirty="0" smtClean="0"/>
              <a:t>Юридический казус </a:t>
            </a:r>
            <a:r>
              <a:rPr lang="ru-RU" dirty="0" smtClean="0"/>
              <a:t>– возникший из действий и отношений граждан или иных лиц, спор о праве, трудный для правовой квалификации и разрешения судом или иным образом </a:t>
            </a:r>
            <a:endParaRPr lang="ru-RU" dirty="0"/>
          </a:p>
        </p:txBody>
      </p:sp>
      <p:sp>
        <p:nvSpPr>
          <p:cNvPr id="4" name="Объект 3"/>
          <p:cNvSpPr>
            <a:spLocks noGrp="1"/>
          </p:cNvSpPr>
          <p:nvPr>
            <p:ph sz="half" idx="2"/>
          </p:nvPr>
        </p:nvSpPr>
        <p:spPr/>
        <p:txBody>
          <a:bodyPr>
            <a:normAutofit lnSpcReduction="10000"/>
          </a:bodyPr>
          <a:lstStyle/>
          <a:p>
            <a:r>
              <a:rPr lang="ru-RU" b="1" i="1" dirty="0" smtClean="0"/>
              <a:t>Казус законодатель-</a:t>
            </a:r>
            <a:r>
              <a:rPr lang="ru-RU" b="1" i="1" dirty="0" err="1" smtClean="0"/>
              <a:t>ства</a:t>
            </a:r>
            <a:r>
              <a:rPr lang="ru-RU" b="1" i="1" dirty="0" smtClean="0"/>
              <a:t> </a:t>
            </a:r>
            <a:r>
              <a:rPr lang="ru-RU" dirty="0" smtClean="0"/>
              <a:t>– </a:t>
            </a:r>
            <a:r>
              <a:rPr lang="ru-RU" dirty="0" err="1" smtClean="0"/>
              <a:t>законоустанов-ление</a:t>
            </a:r>
            <a:r>
              <a:rPr lang="ru-RU" dirty="0" smtClean="0"/>
              <a:t>, которое противоречит, </a:t>
            </a:r>
            <a:r>
              <a:rPr lang="ru-RU" dirty="0" err="1" smtClean="0"/>
              <a:t>несоответствует</a:t>
            </a:r>
            <a:r>
              <a:rPr lang="ru-RU" dirty="0" smtClean="0"/>
              <a:t> естественным процессам и отношениям в природе и обществе. (</a:t>
            </a:r>
            <a:r>
              <a:rPr lang="ru-RU" b="1" i="1" dirty="0" smtClean="0"/>
              <a:t>не признается позитивным правом</a:t>
            </a:r>
            <a:r>
              <a:rPr lang="ru-RU" dirty="0" smtClean="0"/>
              <a:t>)</a:t>
            </a:r>
            <a:endParaRPr lang="ru-RU" dirty="0"/>
          </a:p>
        </p:txBody>
      </p:sp>
    </p:spTree>
    <p:extLst>
      <p:ext uri="{BB962C8B-B14F-4D97-AF65-F5344CB8AC3E}">
        <p14:creationId xmlns:p14="http://schemas.microsoft.com/office/powerpoint/2010/main" val="13466326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t>Рис. 4.</a:t>
            </a:r>
            <a:r>
              <a:rPr lang="ru-RU" sz="2800" dirty="0"/>
              <a:t> Динамика цен на уголь (</a:t>
            </a:r>
            <a:r>
              <a:rPr lang="ru-RU" sz="2800" i="1" dirty="0"/>
              <a:t>API</a:t>
            </a:r>
            <a:r>
              <a:rPr lang="ru-RU" sz="2800" dirty="0"/>
              <a:t> 2 </a:t>
            </a:r>
            <a:r>
              <a:rPr lang="ru-RU" sz="2800" i="1" dirty="0"/>
              <a:t>CIF ARA</a:t>
            </a:r>
            <a:r>
              <a:rPr lang="ru-RU" sz="2800" dirty="0"/>
              <a:t>), газ (</a:t>
            </a:r>
            <a:r>
              <a:rPr lang="ru-RU" sz="2800" i="1" dirty="0"/>
              <a:t>TTF </a:t>
            </a:r>
            <a:r>
              <a:rPr lang="ru-RU" sz="2800" i="1" dirty="0" err="1"/>
              <a:t>Hub</a:t>
            </a:r>
            <a:r>
              <a:rPr lang="ru-RU" sz="2800" dirty="0"/>
              <a:t>) и электроэнергию (</a:t>
            </a:r>
            <a:r>
              <a:rPr lang="ru-RU" sz="2800" i="1" dirty="0"/>
              <a:t>EEX</a:t>
            </a:r>
            <a:r>
              <a:rPr lang="ru-RU" sz="2800" dirty="0"/>
              <a:t>)</a:t>
            </a:r>
            <a:endParaRPr lang="ru-RU" sz="2800"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556792"/>
            <a:ext cx="8784976" cy="5040560"/>
          </a:xfrm>
          <a:prstGeom prst="rect">
            <a:avLst/>
          </a:prstGeom>
          <a:noFill/>
          <a:ln>
            <a:noFill/>
          </a:ln>
        </p:spPr>
      </p:pic>
    </p:spTree>
    <p:extLst>
      <p:ext uri="{BB962C8B-B14F-4D97-AF65-F5344CB8AC3E}">
        <p14:creationId xmlns:p14="http://schemas.microsoft.com/office/powerpoint/2010/main" val="5966700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23528" y="260649"/>
            <a:ext cx="4040188" cy="864096"/>
          </a:xfrm>
        </p:spPr>
        <p:txBody>
          <a:bodyPr>
            <a:noAutofit/>
          </a:bodyPr>
          <a:lstStyle/>
          <a:p>
            <a:r>
              <a:rPr lang="ru-RU" sz="2000" dirty="0"/>
              <a:t>Федеральный закон «О </a:t>
            </a:r>
            <a:r>
              <a:rPr lang="ru-RU" sz="2000" dirty="0" smtClean="0"/>
              <a:t>страте-</a:t>
            </a:r>
            <a:r>
              <a:rPr lang="ru-RU" sz="2000" dirty="0" err="1" smtClean="0"/>
              <a:t>гическом</a:t>
            </a:r>
            <a:r>
              <a:rPr lang="ru-RU" sz="2000" dirty="0" smtClean="0"/>
              <a:t> </a:t>
            </a:r>
            <a:r>
              <a:rPr lang="ru-RU" sz="2000" dirty="0"/>
              <a:t>планировании в </a:t>
            </a:r>
            <a:r>
              <a:rPr lang="ru-RU" sz="2000" dirty="0" smtClean="0"/>
              <a:t>Россий-</a:t>
            </a:r>
            <a:r>
              <a:rPr lang="ru-RU" sz="2000" dirty="0" err="1" smtClean="0"/>
              <a:t>ской</a:t>
            </a:r>
            <a:r>
              <a:rPr lang="ru-RU" sz="2000" dirty="0" smtClean="0"/>
              <a:t> </a:t>
            </a:r>
            <a:r>
              <a:rPr lang="ru-RU" sz="2000" dirty="0"/>
              <a:t>Федерации» № 172-ФЗ ст.3</a:t>
            </a:r>
          </a:p>
        </p:txBody>
      </p:sp>
      <p:sp>
        <p:nvSpPr>
          <p:cNvPr id="4" name="Объект 3"/>
          <p:cNvSpPr>
            <a:spLocks noGrp="1"/>
          </p:cNvSpPr>
          <p:nvPr>
            <p:ph sz="half" idx="2"/>
          </p:nvPr>
        </p:nvSpPr>
        <p:spPr>
          <a:xfrm>
            <a:off x="0" y="1196752"/>
            <a:ext cx="5796136" cy="5400600"/>
          </a:xfrm>
        </p:spPr>
        <p:txBody>
          <a:bodyPr>
            <a:normAutofit fontScale="92500" lnSpcReduction="20000"/>
          </a:bodyPr>
          <a:lstStyle/>
          <a:p>
            <a:r>
              <a:rPr lang="ru-RU" dirty="0"/>
              <a:t>1) стратегическое планирование -</a:t>
            </a:r>
            <a:r>
              <a:rPr lang="ru-RU" b="1" i="1" dirty="0">
                <a:solidFill>
                  <a:srgbClr val="2006BA"/>
                </a:solidFill>
              </a:rPr>
              <a:t> деятельность участников стратегического планирования</a:t>
            </a:r>
            <a:r>
              <a:rPr lang="ru-RU" dirty="0"/>
              <a:t> по целеполаганию, прогнозированию, планированию и программированию социально-экономического развития Российской Федерации, субъектов Российской Федерации и муниципальных образований, отраслей экономики и сфер государственного и муниципального управления, обеспечения национальной безопасности Российской Федерации, направленная </a:t>
            </a:r>
            <a:r>
              <a:rPr lang="ru-RU" b="1" i="1" dirty="0">
                <a:solidFill>
                  <a:srgbClr val="2006BA"/>
                </a:solidFill>
              </a:rPr>
              <a:t>на решение задач устойчивого социально-экономического развития Российской Федерации</a:t>
            </a:r>
            <a:r>
              <a:rPr lang="ru-RU" dirty="0"/>
              <a:t>, субъектов Российской Федерации и муниципальных образований и обеспечение национальной безопасности Российской Федерации;</a:t>
            </a:r>
          </a:p>
          <a:p>
            <a:endParaRPr lang="ru-RU" dirty="0"/>
          </a:p>
        </p:txBody>
      </p:sp>
      <p:sp>
        <p:nvSpPr>
          <p:cNvPr id="5" name="Текст 4"/>
          <p:cNvSpPr>
            <a:spLocks noGrp="1"/>
          </p:cNvSpPr>
          <p:nvPr>
            <p:ph type="body" sz="quarter" idx="3"/>
          </p:nvPr>
        </p:nvSpPr>
        <p:spPr>
          <a:xfrm>
            <a:off x="5076056" y="188640"/>
            <a:ext cx="3969767" cy="648072"/>
          </a:xfrm>
        </p:spPr>
        <p:txBody>
          <a:bodyPr>
            <a:normAutofit fontScale="92500" lnSpcReduction="20000"/>
          </a:bodyPr>
          <a:lstStyle/>
          <a:p>
            <a:r>
              <a:rPr lang="ru-RU" dirty="0" err="1" smtClean="0"/>
              <a:t>Т.Шеллинг</a:t>
            </a:r>
            <a:r>
              <a:rPr lang="ru-RU" dirty="0"/>
              <a:t>, 1960 (2007 на русс.) Нобелевская премия </a:t>
            </a:r>
            <a:r>
              <a:rPr lang="ru-RU" dirty="0" smtClean="0"/>
              <a:t>2005</a:t>
            </a:r>
            <a:endParaRPr lang="ru-RU" dirty="0"/>
          </a:p>
        </p:txBody>
      </p:sp>
      <p:sp>
        <p:nvSpPr>
          <p:cNvPr id="6" name="Объект 5"/>
          <p:cNvSpPr>
            <a:spLocks noGrp="1"/>
          </p:cNvSpPr>
          <p:nvPr>
            <p:ph sz="quarter" idx="4"/>
          </p:nvPr>
        </p:nvSpPr>
        <p:spPr>
          <a:xfrm>
            <a:off x="5508104" y="980728"/>
            <a:ext cx="3465711" cy="4167312"/>
          </a:xfrm>
        </p:spPr>
        <p:txBody>
          <a:bodyPr>
            <a:normAutofit/>
          </a:bodyPr>
          <a:lstStyle/>
          <a:p>
            <a:r>
              <a:rPr lang="ru-RU" b="1" dirty="0"/>
              <a:t>Стратегия – система действий </a:t>
            </a:r>
            <a:r>
              <a:rPr lang="ru-RU" b="1" dirty="0" err="1"/>
              <a:t>стратегирующего</a:t>
            </a:r>
            <a:r>
              <a:rPr lang="ru-RU" b="1" dirty="0"/>
              <a:t> субъекта, вызывающих выгодные ему действия и последствия действий его партнеров и конкурентов</a:t>
            </a:r>
          </a:p>
          <a:p>
            <a:endParaRPr lang="ru-RU" dirty="0"/>
          </a:p>
        </p:txBody>
      </p:sp>
    </p:spTree>
    <p:extLst>
      <p:ext uri="{BB962C8B-B14F-4D97-AF65-F5344CB8AC3E}">
        <p14:creationId xmlns:p14="http://schemas.microsoft.com/office/powerpoint/2010/main" val="33589601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dirty="0"/>
              <a:t>Ляпсусы Закона 1</a:t>
            </a:r>
          </a:p>
        </p:txBody>
      </p:sp>
      <p:sp>
        <p:nvSpPr>
          <p:cNvPr id="3" name="Объект 2"/>
          <p:cNvSpPr>
            <a:spLocks noGrp="1"/>
          </p:cNvSpPr>
          <p:nvPr>
            <p:ph idx="1"/>
          </p:nvPr>
        </p:nvSpPr>
        <p:spPr>
          <a:xfrm>
            <a:off x="457200" y="908720"/>
            <a:ext cx="8435280" cy="5217443"/>
          </a:xfrm>
        </p:spPr>
        <p:txBody>
          <a:bodyPr>
            <a:normAutofit/>
          </a:bodyPr>
          <a:lstStyle/>
          <a:p>
            <a:r>
              <a:rPr lang="ru-RU" sz="2000" dirty="0">
                <a:latin typeface="Cambria" panose="02040503050406030204" pitchFamily="18" charset="0"/>
              </a:rPr>
              <a:t>1-й — планирование как </a:t>
            </a:r>
            <a:r>
              <a:rPr lang="ru-RU" sz="2000" dirty="0" err="1">
                <a:latin typeface="Cambria" panose="02040503050406030204" pitchFamily="18" charset="0"/>
              </a:rPr>
              <a:t>усмотрительная</a:t>
            </a:r>
            <a:r>
              <a:rPr lang="ru-RU" sz="2000" dirty="0">
                <a:latin typeface="Cambria" panose="02040503050406030204" pitchFamily="18" charset="0"/>
              </a:rPr>
              <a:t>, односторонняя деятельность власти.</a:t>
            </a:r>
          </a:p>
          <a:p>
            <a:r>
              <a:rPr lang="ru-RU" sz="2000" dirty="0">
                <a:latin typeface="Cambria" panose="02040503050406030204" pitchFamily="18" charset="0"/>
              </a:rPr>
              <a:t>2-й — субъекты экономической деятельности и субъекты научных исследований не участвуют в стратегическом планировании социально-экономического развития. </a:t>
            </a:r>
          </a:p>
          <a:p>
            <a:r>
              <a:rPr lang="ru-RU" sz="2000" dirty="0">
                <a:latin typeface="Cambria" panose="02040503050406030204" pitchFamily="18" charset="0"/>
              </a:rPr>
              <a:t>3-й — из названия закона следует, что он регулирует любое стратегическое планирование в Российской Федерации, но не предусматривает то, которое осуществляется гражданами и юридическими лицами, лишив юридического значения такое планирование. </a:t>
            </a:r>
          </a:p>
          <a:p>
            <a:r>
              <a:rPr lang="ru-RU" sz="2000" dirty="0">
                <a:latin typeface="Cambria" panose="02040503050406030204" pitchFamily="18" charset="0"/>
              </a:rPr>
              <a:t>4-й — отсутствует регулирование процедур и действий участников процесса стратегического планирования. </a:t>
            </a:r>
          </a:p>
          <a:p>
            <a:r>
              <a:rPr lang="ru-RU" sz="2000" dirty="0">
                <a:latin typeface="Cambria" panose="02040503050406030204" pitchFamily="18" charset="0"/>
              </a:rPr>
              <a:t>5-й — вместо позитивного правового регулирования закон производит номинативное формулирование, а дефиниции закона не содержат сущностных признаков определяемых понятий или содержат устаревшие. </a:t>
            </a:r>
          </a:p>
          <a:p>
            <a:endParaRPr lang="ru-RU" sz="2000" dirty="0"/>
          </a:p>
        </p:txBody>
      </p:sp>
    </p:spTree>
    <p:extLst>
      <p:ext uri="{BB962C8B-B14F-4D97-AF65-F5344CB8AC3E}">
        <p14:creationId xmlns:p14="http://schemas.microsoft.com/office/powerpoint/2010/main" val="27462532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dirty="0"/>
              <a:t>Ляпсусы закона 2</a:t>
            </a:r>
          </a:p>
        </p:txBody>
      </p:sp>
      <p:sp>
        <p:nvSpPr>
          <p:cNvPr id="3" name="Объект 2"/>
          <p:cNvSpPr>
            <a:spLocks noGrp="1"/>
          </p:cNvSpPr>
          <p:nvPr>
            <p:ph idx="1"/>
          </p:nvPr>
        </p:nvSpPr>
        <p:spPr>
          <a:xfrm>
            <a:off x="457200" y="908720"/>
            <a:ext cx="8435280" cy="5217443"/>
          </a:xfrm>
        </p:spPr>
        <p:txBody>
          <a:bodyPr>
            <a:normAutofit lnSpcReduction="10000"/>
          </a:bodyPr>
          <a:lstStyle/>
          <a:p>
            <a:r>
              <a:rPr lang="ru-RU" sz="2400" dirty="0">
                <a:latin typeface="Cambria" panose="02040503050406030204" pitchFamily="18" charset="0"/>
              </a:rPr>
              <a:t>6-й — по закону стратегия, не принимает в расчет </a:t>
            </a:r>
            <a:r>
              <a:rPr lang="ru-RU" sz="2400" dirty="0" err="1">
                <a:latin typeface="Cambria" panose="02040503050406030204" pitchFamily="18" charset="0"/>
              </a:rPr>
              <a:t>инте-ресы</a:t>
            </a:r>
            <a:r>
              <a:rPr lang="ru-RU" sz="2400" dirty="0">
                <a:latin typeface="Cambria" panose="02040503050406030204" pitchFamily="18" charset="0"/>
              </a:rPr>
              <a:t> и действия конкурирующих на международных и внутренних рынках правовых субъектов. Отсутствует стратегия внешнеэкономической деятельности и импортозамещения.</a:t>
            </a:r>
          </a:p>
          <a:p>
            <a:r>
              <a:rPr lang="ru-RU" sz="2400" dirty="0">
                <a:latin typeface="Cambria" panose="02040503050406030204" pitchFamily="18" charset="0"/>
              </a:rPr>
              <a:t>7-й — закон предполагает </a:t>
            </a:r>
            <a:r>
              <a:rPr lang="ru-RU" sz="2400" dirty="0" err="1">
                <a:latin typeface="Cambria" panose="02040503050406030204" pitchFamily="18" charset="0"/>
              </a:rPr>
              <a:t>одновариантность</a:t>
            </a:r>
            <a:r>
              <a:rPr lang="ru-RU" sz="2400" dirty="0">
                <a:latin typeface="Cambria" panose="02040503050406030204" pitchFamily="18" charset="0"/>
              </a:rPr>
              <a:t> прогнозов и стратегии, опирающихся на безальтернативное целеполагание, которая безосновательно смешивается с задачей обеспечения национальной безопасности Российской Федерации. Стратегия НБ формулируется абстрактно, без противодействующих субъектов.</a:t>
            </a:r>
          </a:p>
          <a:p>
            <a:r>
              <a:rPr lang="ru-RU" sz="2400" dirty="0">
                <a:latin typeface="Cambria" panose="02040503050406030204" pitchFamily="18" charset="0"/>
              </a:rPr>
              <a:t>8-й — закон, вопреки современному зарубежному и советскому опыту, не создает ни правового института специальной компетенции в области стратегического планирования, ни исполняющего ее органа государства.</a:t>
            </a:r>
          </a:p>
          <a:p>
            <a:endParaRPr lang="ru-RU" sz="2400" dirty="0"/>
          </a:p>
        </p:txBody>
      </p:sp>
    </p:spTree>
    <p:extLst>
      <p:ext uri="{BB962C8B-B14F-4D97-AF65-F5344CB8AC3E}">
        <p14:creationId xmlns:p14="http://schemas.microsoft.com/office/powerpoint/2010/main" val="31756392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Autofit/>
          </a:bodyPr>
          <a:lstStyle/>
          <a:p>
            <a:r>
              <a:rPr lang="ru-RU" sz="3600" dirty="0"/>
              <a:t>Стратегическая ситуация: идентификация и целевая диспозиция</a:t>
            </a:r>
          </a:p>
        </p:txBody>
      </p:sp>
      <p:sp>
        <p:nvSpPr>
          <p:cNvPr id="3" name="Объект 2"/>
          <p:cNvSpPr>
            <a:spLocks noGrp="1"/>
          </p:cNvSpPr>
          <p:nvPr>
            <p:ph idx="1"/>
          </p:nvPr>
        </p:nvSpPr>
        <p:spPr>
          <a:xfrm>
            <a:off x="4283968" y="2132856"/>
            <a:ext cx="4608512" cy="4464496"/>
          </a:xfrm>
          <a:ln w="57150">
            <a:solidFill>
              <a:srgbClr val="AC2A14"/>
            </a:solidFill>
          </a:ln>
        </p:spPr>
        <p:txBody>
          <a:bodyPr>
            <a:normAutofit fontScale="92500" lnSpcReduction="20000"/>
          </a:bodyPr>
          <a:lstStyle/>
          <a:p>
            <a:r>
              <a:rPr lang="ru-RU" sz="2800" dirty="0">
                <a:solidFill>
                  <a:srgbClr val="2006BA"/>
                </a:solidFill>
              </a:rPr>
              <a:t>Началась эпоха </a:t>
            </a:r>
            <a:r>
              <a:rPr lang="ru-RU" sz="2800" dirty="0" err="1">
                <a:solidFill>
                  <a:srgbClr val="2006BA"/>
                </a:solidFill>
              </a:rPr>
              <a:t>гиперконкуренции</a:t>
            </a:r>
            <a:r>
              <a:rPr lang="ru-RU" sz="2800" dirty="0">
                <a:solidFill>
                  <a:srgbClr val="2006BA"/>
                </a:solidFill>
              </a:rPr>
              <a:t> наций посредством их государств, компаний и личностей  </a:t>
            </a:r>
          </a:p>
          <a:p>
            <a:endParaRPr lang="ru-RU" sz="2800" dirty="0">
              <a:solidFill>
                <a:srgbClr val="2006BA"/>
              </a:solidFill>
            </a:endParaRPr>
          </a:p>
          <a:p>
            <a:r>
              <a:rPr lang="ru-RU" sz="2800" dirty="0">
                <a:solidFill>
                  <a:srgbClr val="2006BA"/>
                </a:solidFill>
              </a:rPr>
              <a:t>Победить в борьбе за право устанавливать правила игры всем иным народам в интересах собственной нации  и наказания неподчиняющихся (по </a:t>
            </a:r>
            <a:r>
              <a:rPr lang="ru-RU" sz="2800" dirty="0" err="1">
                <a:solidFill>
                  <a:srgbClr val="2006BA"/>
                </a:solidFill>
              </a:rPr>
              <a:t>Р.Авени</a:t>
            </a:r>
            <a:r>
              <a:rPr lang="ru-RU" sz="2800" dirty="0">
                <a:solidFill>
                  <a:srgbClr val="2006BA"/>
                </a:solidFill>
              </a:rPr>
              <a:t>) </a:t>
            </a:r>
          </a:p>
        </p:txBody>
      </p:sp>
      <p:sp>
        <p:nvSpPr>
          <p:cNvPr id="4" name="Прямоугольник 3"/>
          <p:cNvSpPr/>
          <p:nvPr/>
        </p:nvSpPr>
        <p:spPr>
          <a:xfrm>
            <a:off x="4870035" y="1270245"/>
            <a:ext cx="3816424" cy="646587"/>
          </a:xfrm>
          <a:prstGeom prst="rect">
            <a:avLst/>
          </a:prstGeom>
          <a:solidFill>
            <a:srgbClr val="14DD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a:solidFill>
                  <a:schemeClr val="tx1"/>
                </a:solidFill>
              </a:rPr>
              <a:t>зарубежная </a:t>
            </a:r>
          </a:p>
        </p:txBody>
      </p:sp>
      <p:sp>
        <p:nvSpPr>
          <p:cNvPr id="5" name="Скругленный прямоугольник 4"/>
          <p:cNvSpPr/>
          <p:nvPr/>
        </p:nvSpPr>
        <p:spPr>
          <a:xfrm>
            <a:off x="659006" y="1270245"/>
            <a:ext cx="3264922" cy="646587"/>
          </a:xfrm>
          <a:prstGeom prst="roundRect">
            <a:avLst/>
          </a:prstGeom>
          <a:solidFill>
            <a:srgbClr val="A8FC1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a:solidFill>
                  <a:schemeClr val="tx1"/>
                </a:solidFill>
              </a:rPr>
              <a:t>отечественная </a:t>
            </a:r>
          </a:p>
        </p:txBody>
      </p:sp>
      <p:sp>
        <p:nvSpPr>
          <p:cNvPr id="6" name="Скругленный прямоугольник 5"/>
          <p:cNvSpPr/>
          <p:nvPr/>
        </p:nvSpPr>
        <p:spPr>
          <a:xfrm>
            <a:off x="383255" y="2492896"/>
            <a:ext cx="3624962" cy="3744416"/>
          </a:xfrm>
          <a:prstGeom prst="roundRect">
            <a:avLst/>
          </a:prstGeom>
          <a:solidFill>
            <a:srgbClr val="EBFC1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a:solidFill>
                  <a:schemeClr val="tx1"/>
                </a:solidFill>
              </a:rPr>
              <a:t>Введены антироссийские санкции</a:t>
            </a:r>
          </a:p>
          <a:p>
            <a:pPr algn="ctr"/>
            <a:endParaRPr lang="ru-RU" sz="2800" dirty="0">
              <a:solidFill>
                <a:schemeClr val="tx1"/>
              </a:solidFill>
            </a:endParaRPr>
          </a:p>
          <a:p>
            <a:pPr algn="ctr"/>
            <a:r>
              <a:rPr lang="ru-RU" sz="2800" dirty="0">
                <a:solidFill>
                  <a:schemeClr val="tx1"/>
                </a:solidFill>
              </a:rPr>
              <a:t>Добиваться их отмены</a:t>
            </a:r>
          </a:p>
        </p:txBody>
      </p:sp>
      <p:sp>
        <p:nvSpPr>
          <p:cNvPr id="8" name="Arrow: Down 7">
            <a:extLst>
              <a:ext uri="{FF2B5EF4-FFF2-40B4-BE49-F238E27FC236}">
                <a16:creationId xmlns="" xmlns:a16="http://schemas.microsoft.com/office/drawing/2014/main" id="{7E507D28-F26A-4460-80F5-A9530156C25B}"/>
              </a:ext>
            </a:extLst>
          </p:cNvPr>
          <p:cNvSpPr/>
          <p:nvPr/>
        </p:nvSpPr>
        <p:spPr>
          <a:xfrm>
            <a:off x="2195736" y="4365104"/>
            <a:ext cx="50405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Down 8">
            <a:extLst>
              <a:ext uri="{FF2B5EF4-FFF2-40B4-BE49-F238E27FC236}">
                <a16:creationId xmlns="" xmlns:a16="http://schemas.microsoft.com/office/drawing/2014/main" id="{2681E0F5-0E80-4144-9234-1B37185D59A0}"/>
              </a:ext>
            </a:extLst>
          </p:cNvPr>
          <p:cNvSpPr/>
          <p:nvPr/>
        </p:nvSpPr>
        <p:spPr>
          <a:xfrm>
            <a:off x="6142360" y="3501008"/>
            <a:ext cx="50405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654341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22B5BB-89F7-4C07-B6CA-2B620F8D0A02}"/>
              </a:ext>
            </a:extLst>
          </p:cNvPr>
          <p:cNvSpPr>
            <a:spLocks noGrp="1"/>
          </p:cNvSpPr>
          <p:nvPr>
            <p:ph type="title"/>
          </p:nvPr>
        </p:nvSpPr>
        <p:spPr>
          <a:xfrm>
            <a:off x="457200" y="274639"/>
            <a:ext cx="8229600" cy="490066"/>
          </a:xfrm>
        </p:spPr>
        <p:txBody>
          <a:bodyPr>
            <a:normAutofit fontScale="90000"/>
          </a:bodyPr>
          <a:lstStyle/>
          <a:p>
            <a:r>
              <a:rPr lang="ru-RU" sz="2800" b="1" dirty="0">
                <a:solidFill>
                  <a:srgbClr val="2006BA"/>
                </a:solidFill>
                <a:latin typeface="Garamond" panose="02020404030301010803" pitchFamily="18" charset="0"/>
              </a:rPr>
              <a:t>Информационные методы в стратегии разгрома СССР</a:t>
            </a:r>
            <a:endParaRPr lang="en-GB" sz="2800" b="1" dirty="0">
              <a:solidFill>
                <a:srgbClr val="2006BA"/>
              </a:solidFill>
              <a:latin typeface="Garamond" panose="02020404030301010803" pitchFamily="18" charset="0"/>
            </a:endParaRPr>
          </a:p>
        </p:txBody>
      </p:sp>
      <p:sp>
        <p:nvSpPr>
          <p:cNvPr id="3" name="Text Placeholder 2">
            <a:extLst>
              <a:ext uri="{FF2B5EF4-FFF2-40B4-BE49-F238E27FC236}">
                <a16:creationId xmlns="" xmlns:a16="http://schemas.microsoft.com/office/drawing/2014/main" id="{0D63C336-4B7E-4640-972B-6B0880E74A56}"/>
              </a:ext>
            </a:extLst>
          </p:cNvPr>
          <p:cNvSpPr>
            <a:spLocks noGrp="1"/>
          </p:cNvSpPr>
          <p:nvPr>
            <p:ph type="body" idx="1"/>
          </p:nvPr>
        </p:nvSpPr>
        <p:spPr>
          <a:xfrm>
            <a:off x="454968" y="1042638"/>
            <a:ext cx="4040188" cy="639762"/>
          </a:xfrm>
        </p:spPr>
        <p:txBody>
          <a:bodyPr>
            <a:noAutofit/>
          </a:bodyPr>
          <a:lstStyle/>
          <a:p>
            <a:r>
              <a:rPr lang="ru-RU" sz="1800" dirty="0"/>
              <a:t>позитивные (возвышения и доминирования стратега) посредством использования</a:t>
            </a:r>
            <a:endParaRPr lang="en-GB" sz="1800" dirty="0"/>
          </a:p>
        </p:txBody>
      </p:sp>
      <p:sp>
        <p:nvSpPr>
          <p:cNvPr id="4" name="Content Placeholder 3">
            <a:extLst>
              <a:ext uri="{FF2B5EF4-FFF2-40B4-BE49-F238E27FC236}">
                <a16:creationId xmlns="" xmlns:a16="http://schemas.microsoft.com/office/drawing/2014/main" id="{206A71BD-686D-40D2-A24C-5B768C6172DC}"/>
              </a:ext>
            </a:extLst>
          </p:cNvPr>
          <p:cNvSpPr>
            <a:spLocks noGrp="1"/>
          </p:cNvSpPr>
          <p:nvPr>
            <p:ph sz="half" idx="2"/>
          </p:nvPr>
        </p:nvSpPr>
        <p:spPr>
          <a:xfrm>
            <a:off x="458581" y="1734271"/>
            <a:ext cx="4040188" cy="3912660"/>
          </a:xfrm>
        </p:spPr>
        <p:txBody>
          <a:bodyPr>
            <a:normAutofit fontScale="92500" lnSpcReduction="20000"/>
          </a:bodyPr>
          <a:lstStyle/>
          <a:p>
            <a:r>
              <a:rPr lang="ru-RU" sz="2000" dirty="0"/>
              <a:t>методологий реалистического анализа</a:t>
            </a:r>
          </a:p>
          <a:p>
            <a:r>
              <a:rPr lang="ru-RU" sz="2000" dirty="0"/>
              <a:t>стратегического маневрирования ценностями и институтами права и государства</a:t>
            </a:r>
          </a:p>
          <a:p>
            <a:r>
              <a:rPr lang="ru-RU" sz="2000" dirty="0"/>
              <a:t>прагматического выдвижения и смены лидеров политики и гуманитарных наук</a:t>
            </a:r>
          </a:p>
          <a:p>
            <a:r>
              <a:rPr lang="ru-RU" sz="2000" b="1" dirty="0">
                <a:solidFill>
                  <a:srgbClr val="333300"/>
                </a:solidFill>
              </a:rPr>
              <a:t>непознаваемости при прозрачности и неизменности </a:t>
            </a:r>
            <a:r>
              <a:rPr lang="ru-RU" sz="2000" dirty="0"/>
              <a:t>процедур и методов функционирования институтов государства и управления компаний</a:t>
            </a:r>
          </a:p>
          <a:p>
            <a:r>
              <a:rPr lang="ru-RU" sz="2000" dirty="0"/>
              <a:t>институционального управления</a:t>
            </a:r>
          </a:p>
          <a:p>
            <a:endParaRPr lang="ru-RU" sz="2000" dirty="0"/>
          </a:p>
        </p:txBody>
      </p:sp>
      <p:sp>
        <p:nvSpPr>
          <p:cNvPr id="5" name="Text Placeholder 4">
            <a:extLst>
              <a:ext uri="{FF2B5EF4-FFF2-40B4-BE49-F238E27FC236}">
                <a16:creationId xmlns="" xmlns:a16="http://schemas.microsoft.com/office/drawing/2014/main" id="{9A012382-79BE-41BF-88A2-A26C848CF289}"/>
              </a:ext>
            </a:extLst>
          </p:cNvPr>
          <p:cNvSpPr>
            <a:spLocks noGrp="1"/>
          </p:cNvSpPr>
          <p:nvPr>
            <p:ph type="body" sz="quarter" idx="3"/>
          </p:nvPr>
        </p:nvSpPr>
        <p:spPr>
          <a:xfrm>
            <a:off x="4860032" y="1055685"/>
            <a:ext cx="4041775" cy="633942"/>
          </a:xfrm>
        </p:spPr>
        <p:txBody>
          <a:bodyPr>
            <a:noAutofit/>
          </a:bodyPr>
          <a:lstStyle/>
          <a:p>
            <a:r>
              <a:rPr lang="ru-RU" sz="1800" dirty="0"/>
              <a:t>негативные (подрыва позиции конкурентов) посредством  убеждения конкурентов использовать</a:t>
            </a:r>
            <a:endParaRPr lang="en-GB" sz="1800" dirty="0"/>
          </a:p>
        </p:txBody>
      </p:sp>
      <p:sp>
        <p:nvSpPr>
          <p:cNvPr id="6" name="Content Placeholder 5">
            <a:extLst>
              <a:ext uri="{FF2B5EF4-FFF2-40B4-BE49-F238E27FC236}">
                <a16:creationId xmlns="" xmlns:a16="http://schemas.microsoft.com/office/drawing/2014/main" id="{31F30F81-194F-48A8-BF68-3544E178383E}"/>
              </a:ext>
            </a:extLst>
          </p:cNvPr>
          <p:cNvSpPr>
            <a:spLocks noGrp="1"/>
          </p:cNvSpPr>
          <p:nvPr>
            <p:ph sz="quarter" idx="4"/>
          </p:nvPr>
        </p:nvSpPr>
        <p:spPr>
          <a:xfrm>
            <a:off x="4571897" y="1712236"/>
            <a:ext cx="4041775" cy="3912660"/>
          </a:xfrm>
        </p:spPr>
        <p:txBody>
          <a:bodyPr>
            <a:normAutofit fontScale="92500" lnSpcReduction="20000"/>
          </a:bodyPr>
          <a:lstStyle/>
          <a:p>
            <a:r>
              <a:rPr lang="ru-RU" sz="2000" dirty="0"/>
              <a:t>методологию идеологически-обусловленного анализа</a:t>
            </a:r>
          </a:p>
          <a:p>
            <a:r>
              <a:rPr lang="ru-RU" sz="2000" dirty="0"/>
              <a:t>ценностной тотемизм</a:t>
            </a:r>
          </a:p>
          <a:p>
            <a:r>
              <a:rPr lang="ru-RU" sz="2000" dirty="0"/>
              <a:t>институциональный фетишизм</a:t>
            </a:r>
          </a:p>
          <a:p>
            <a:r>
              <a:rPr lang="ru-RU" sz="2000" dirty="0"/>
              <a:t>вождизм, </a:t>
            </a:r>
            <a:r>
              <a:rPr lang="ru-RU" sz="2000" dirty="0" err="1"/>
              <a:t>однопартийность</a:t>
            </a:r>
            <a:endParaRPr lang="ru-RU" sz="2000" dirty="0"/>
          </a:p>
          <a:p>
            <a:r>
              <a:rPr lang="ru-RU" sz="2000" dirty="0"/>
              <a:t>фетишизация научных идей и концепций</a:t>
            </a:r>
          </a:p>
          <a:p>
            <a:r>
              <a:rPr lang="ru-RU" sz="2000" b="1" dirty="0">
                <a:solidFill>
                  <a:srgbClr val="2006BA"/>
                </a:solidFill>
              </a:rPr>
              <a:t>понятность при закрытости и </a:t>
            </a:r>
            <a:r>
              <a:rPr lang="ru-RU" sz="2000" b="1" dirty="0" err="1">
                <a:solidFill>
                  <a:srgbClr val="2006BA"/>
                </a:solidFill>
              </a:rPr>
              <a:t>манипулируемость</a:t>
            </a:r>
            <a:r>
              <a:rPr lang="ru-RU" sz="2000" b="1" dirty="0">
                <a:solidFill>
                  <a:srgbClr val="2006BA"/>
                </a:solidFill>
              </a:rPr>
              <a:t> </a:t>
            </a:r>
            <a:r>
              <a:rPr lang="ru-RU" sz="2000" dirty="0"/>
              <a:t>процедур и методов функционирования институтов государства и управления компаний</a:t>
            </a:r>
          </a:p>
          <a:p>
            <a:r>
              <a:rPr lang="ru-RU" sz="2000" dirty="0" err="1"/>
              <a:t>персоналистского</a:t>
            </a:r>
            <a:r>
              <a:rPr lang="ru-RU" sz="2000" dirty="0"/>
              <a:t> (ручного) управления</a:t>
            </a:r>
          </a:p>
          <a:p>
            <a:endParaRPr lang="ru-RU" dirty="0"/>
          </a:p>
          <a:p>
            <a:endParaRPr lang="en-GB" dirty="0"/>
          </a:p>
        </p:txBody>
      </p:sp>
      <p:sp>
        <p:nvSpPr>
          <p:cNvPr id="7" name="Arrow: Striped Right 6" descr="Законодательное обеспечение освоения позитивных и  преодоления негативных методов стратегирования&#10;">
            <a:extLst>
              <a:ext uri="{FF2B5EF4-FFF2-40B4-BE49-F238E27FC236}">
                <a16:creationId xmlns="" xmlns:a16="http://schemas.microsoft.com/office/drawing/2014/main" id="{0FA134AD-1316-4CC0-AB99-5867684203CE}"/>
              </a:ext>
              <a:ext uri="{C183D7F6-B498-43B3-948B-1728B52AA6E4}">
                <adec:decorative xmlns="" xmlns:adec="http://schemas.microsoft.com/office/drawing/2017/decorative" val="0"/>
              </a:ext>
            </a:extLst>
          </p:cNvPr>
          <p:cNvSpPr/>
          <p:nvPr/>
        </p:nvSpPr>
        <p:spPr>
          <a:xfrm>
            <a:off x="611560" y="5301208"/>
            <a:ext cx="8075240" cy="1556792"/>
          </a:xfrm>
          <a:prstGeom prst="stripedRightArrow">
            <a:avLst/>
          </a:prstGeom>
          <a:solidFill>
            <a:srgbClr val="A8FC1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rgbClr val="2006BA"/>
                </a:solidFill>
                <a:latin typeface="Georgia Pro Cond Semibold" panose="020B0604020202020204" pitchFamily="18" charset="0"/>
              </a:rPr>
              <a:t>ЗАДАЧА: законодательное обеспечение </a:t>
            </a:r>
            <a:r>
              <a:rPr lang="ru-RU" i="1" dirty="0">
                <a:solidFill>
                  <a:schemeClr val="tx1"/>
                </a:solidFill>
                <a:latin typeface="Georgia Pro Cond Semibold" panose="020B0604020202020204" pitchFamily="18" charset="0"/>
              </a:rPr>
              <a:t>освоения позитивных и  преодоления негативных методов </a:t>
            </a:r>
            <a:r>
              <a:rPr lang="ru-RU" dirty="0" err="1">
                <a:solidFill>
                  <a:srgbClr val="2006BA"/>
                </a:solidFill>
                <a:latin typeface="Georgia Pro Cond Semibold" panose="020B0604020202020204" pitchFamily="18" charset="0"/>
              </a:rPr>
              <a:t>стратегирования</a:t>
            </a:r>
            <a:endParaRPr lang="en-GB" dirty="0">
              <a:solidFill>
                <a:srgbClr val="2006BA"/>
              </a:solidFill>
              <a:latin typeface="Georgia Pro Cond Semibold" panose="020B0604020202020204" pitchFamily="18" charset="0"/>
            </a:endParaRPr>
          </a:p>
        </p:txBody>
      </p:sp>
    </p:spTree>
    <p:extLst>
      <p:ext uri="{BB962C8B-B14F-4D97-AF65-F5344CB8AC3E}">
        <p14:creationId xmlns:p14="http://schemas.microsoft.com/office/powerpoint/2010/main" val="1813877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dirty="0" smtClean="0"/>
              <a:t>Казус </a:t>
            </a:r>
            <a:r>
              <a:rPr lang="ru-RU" dirty="0"/>
              <a:t>законодательства </a:t>
            </a:r>
          </a:p>
        </p:txBody>
      </p:sp>
      <p:sp>
        <p:nvSpPr>
          <p:cNvPr id="3" name="Объект 2"/>
          <p:cNvSpPr>
            <a:spLocks noGrp="1"/>
          </p:cNvSpPr>
          <p:nvPr>
            <p:ph idx="1"/>
          </p:nvPr>
        </p:nvSpPr>
        <p:spPr>
          <a:xfrm>
            <a:off x="179512" y="1268760"/>
            <a:ext cx="8784976" cy="5328592"/>
          </a:xfrm>
        </p:spPr>
        <p:txBody>
          <a:bodyPr>
            <a:normAutofit fontScale="85000" lnSpcReduction="10000"/>
          </a:bodyPr>
          <a:lstStyle/>
          <a:p>
            <a:r>
              <a:rPr lang="ru-RU" dirty="0" smtClean="0"/>
              <a:t>показывает</a:t>
            </a:r>
            <a:r>
              <a:rPr lang="ru-RU" dirty="0"/>
              <a:t>, что вне права находится та норма законодательства, вследствие которой лица, </a:t>
            </a:r>
            <a:r>
              <a:rPr lang="ru-RU" b="1" dirty="0"/>
              <a:t>действующие производительно</a:t>
            </a:r>
            <a:r>
              <a:rPr lang="ru-RU" dirty="0"/>
              <a:t>, в естественной логике правовых, экономических, политических, исторических, социальных, финансовых, трудовых, иных частных или общественных отношений, с позитивным социальным, инженерным, экономическим, политическим результатом, </a:t>
            </a:r>
            <a:r>
              <a:rPr lang="ru-RU" i="1" dirty="0"/>
              <a:t>не причинив никому вреда</a:t>
            </a:r>
            <a:r>
              <a:rPr lang="ru-RU" dirty="0"/>
              <a:t>, </a:t>
            </a:r>
            <a:r>
              <a:rPr lang="ru-RU" b="1" dirty="0"/>
              <a:t>оказались вне закона</a:t>
            </a:r>
            <a:r>
              <a:rPr lang="ru-RU" dirty="0"/>
              <a:t>. Сообразно отраслевому типу полученного позитивного результата, логике отрасли частных или общественных отношений, производительной деятельности получаем номинацию типа казуса, который создается неправовой нормой закона.</a:t>
            </a:r>
          </a:p>
          <a:p>
            <a:endParaRPr lang="ru-RU" dirty="0"/>
          </a:p>
        </p:txBody>
      </p:sp>
    </p:spTree>
    <p:extLst>
      <p:ext uri="{BB962C8B-B14F-4D97-AF65-F5344CB8AC3E}">
        <p14:creationId xmlns:p14="http://schemas.microsoft.com/office/powerpoint/2010/main" val="196701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10146"/>
          </a:xfrm>
        </p:spPr>
        <p:txBody>
          <a:bodyPr>
            <a:noAutofit/>
          </a:bodyPr>
          <a:lstStyle/>
          <a:p>
            <a:r>
              <a:rPr lang="ru-RU" sz="3600" dirty="0" smtClean="0"/>
              <a:t>Типы казусов законодательства - нарушающие или несоответствующие</a:t>
            </a:r>
            <a:endParaRPr lang="ru-RU" sz="3600" dirty="0"/>
          </a:p>
        </p:txBody>
      </p:sp>
      <p:sp>
        <p:nvSpPr>
          <p:cNvPr id="3" name="Объект 2"/>
          <p:cNvSpPr>
            <a:spLocks noGrp="1"/>
          </p:cNvSpPr>
          <p:nvPr>
            <p:ph idx="1"/>
          </p:nvPr>
        </p:nvSpPr>
        <p:spPr>
          <a:xfrm>
            <a:off x="179512" y="1556792"/>
            <a:ext cx="8784976" cy="4569371"/>
          </a:xfrm>
        </p:spPr>
        <p:txBody>
          <a:bodyPr>
            <a:normAutofit fontScale="77500" lnSpcReduction="20000"/>
          </a:bodyPr>
          <a:lstStyle/>
          <a:p>
            <a:r>
              <a:rPr lang="ru-RU" dirty="0" smtClean="0"/>
              <a:t>1. Естественным правам и свободам человека и гражданина и приравненных лиц (гуманитарные казусы)</a:t>
            </a:r>
          </a:p>
          <a:p>
            <a:r>
              <a:rPr lang="ru-RU" dirty="0" smtClean="0"/>
              <a:t>2. Законам природы, </a:t>
            </a:r>
            <a:r>
              <a:rPr lang="ru-RU" dirty="0" err="1" smtClean="0"/>
              <a:t>экоситуациям</a:t>
            </a:r>
            <a:r>
              <a:rPr lang="ru-RU" dirty="0" smtClean="0"/>
              <a:t> (экологические казусы)</a:t>
            </a:r>
          </a:p>
          <a:p>
            <a:r>
              <a:rPr lang="ru-RU" dirty="0" smtClean="0"/>
              <a:t>3. Экономическим законам, ситуациям конкуренции на рынках,  тенденциям  </a:t>
            </a:r>
            <a:r>
              <a:rPr lang="ru-RU" dirty="0" smtClean="0"/>
              <a:t>отношений индустриальной реализации науки, человеческого труда, информации, произведений искусства и экономической </a:t>
            </a:r>
            <a:r>
              <a:rPr lang="ru-RU" dirty="0"/>
              <a:t>динамики </a:t>
            </a:r>
            <a:r>
              <a:rPr lang="ru-RU" dirty="0" smtClean="0"/>
              <a:t>(экономические казусы)</a:t>
            </a:r>
          </a:p>
          <a:p>
            <a:r>
              <a:rPr lang="ru-RU" dirty="0" smtClean="0"/>
              <a:t>4. Международному праву, традициям, практике и ситуациям международных отношений (политические и экономические казусы)</a:t>
            </a:r>
            <a:endParaRPr lang="ru-RU" dirty="0"/>
          </a:p>
        </p:txBody>
      </p:sp>
    </p:spTree>
    <p:extLst>
      <p:ext uri="{BB962C8B-B14F-4D97-AF65-F5344CB8AC3E}">
        <p14:creationId xmlns:p14="http://schemas.microsoft.com/office/powerpoint/2010/main" val="4103501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Казус,  случай, </a:t>
            </a:r>
            <a:r>
              <a:rPr lang="ru-RU" dirty="0" smtClean="0"/>
              <a:t>(</a:t>
            </a:r>
            <a:r>
              <a:rPr lang="en-US" dirty="0" smtClean="0"/>
              <a:t>case</a:t>
            </a:r>
            <a:r>
              <a:rPr lang="ru-RU" dirty="0" smtClean="0"/>
              <a:t>)</a:t>
            </a:r>
            <a:r>
              <a:rPr lang="en-US" dirty="0" smtClean="0"/>
              <a:t>, </a:t>
            </a:r>
            <a:r>
              <a:rPr lang="ru-RU" dirty="0" smtClean="0"/>
              <a:t>ситуация</a:t>
            </a:r>
            <a:r>
              <a:rPr lang="en-US" dirty="0" smtClean="0"/>
              <a:t> </a:t>
            </a:r>
            <a:endParaRPr lang="ru-RU" dirty="0"/>
          </a:p>
        </p:txBody>
      </p:sp>
      <p:sp>
        <p:nvSpPr>
          <p:cNvPr id="3" name="Объект 2"/>
          <p:cNvSpPr>
            <a:spLocks noGrp="1"/>
          </p:cNvSpPr>
          <p:nvPr>
            <p:ph idx="1"/>
          </p:nvPr>
        </p:nvSpPr>
        <p:spPr>
          <a:ln>
            <a:solidFill>
              <a:srgbClr val="FFC000"/>
            </a:solidFill>
          </a:ln>
        </p:spPr>
        <p:txBody>
          <a:bodyPr>
            <a:normAutofit/>
          </a:bodyPr>
          <a:lstStyle/>
          <a:p>
            <a:pPr marL="457200" lvl="1" indent="0">
              <a:buNone/>
            </a:pPr>
            <a:r>
              <a:rPr lang="ru-RU" sz="4400" u="dbl" dirty="0">
                <a:uFill>
                  <a:solidFill>
                    <a:srgbClr val="FFFF00"/>
                  </a:solidFill>
                </a:uFill>
              </a:rPr>
              <a:t>С</a:t>
            </a:r>
            <a:r>
              <a:rPr lang="ru-RU" sz="4400" u="dbl" dirty="0" smtClean="0">
                <a:uFill>
                  <a:solidFill>
                    <a:srgbClr val="FFFF00"/>
                  </a:solidFill>
                </a:uFill>
              </a:rPr>
              <a:t>итуация</a:t>
            </a:r>
            <a:endParaRPr lang="ru-RU" sz="4400" u="dbl" dirty="0">
              <a:uFill>
                <a:solidFill>
                  <a:srgbClr val="FFFF00"/>
                </a:solidFill>
              </a:uFill>
            </a:endParaRPr>
          </a:p>
        </p:txBody>
      </p:sp>
      <p:sp>
        <p:nvSpPr>
          <p:cNvPr id="4" name="Овал 3"/>
          <p:cNvSpPr/>
          <p:nvPr/>
        </p:nvSpPr>
        <p:spPr>
          <a:xfrm>
            <a:off x="672744" y="1844824"/>
            <a:ext cx="6768752" cy="4104456"/>
          </a:xfrm>
          <a:prstGeom prst="ellipse">
            <a:avLst/>
          </a:prstGeom>
          <a:solidFill>
            <a:srgbClr val="FFFF00">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5" name="Блок-схема: память с посл. доступом 4"/>
          <p:cNvSpPr/>
          <p:nvPr/>
        </p:nvSpPr>
        <p:spPr>
          <a:xfrm>
            <a:off x="5292080" y="2348880"/>
            <a:ext cx="1368152" cy="2376264"/>
          </a:xfrm>
          <a:prstGeom prst="flowChartMagneticTape">
            <a:avLst/>
          </a:prstGeom>
          <a:solidFill>
            <a:srgbClr val="FFC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ru-RU" b="1" dirty="0" smtClean="0">
                <a:solidFill>
                  <a:schemeClr val="tx1"/>
                </a:solidFill>
              </a:rPr>
              <a:t>Случай </a:t>
            </a:r>
            <a:r>
              <a:rPr lang="en-US" b="1" dirty="0" smtClean="0">
                <a:solidFill>
                  <a:schemeClr val="tx1"/>
                </a:solidFill>
              </a:rPr>
              <a:t>j+1</a:t>
            </a:r>
            <a:r>
              <a:rPr lang="ru-RU" b="1" dirty="0" smtClean="0">
                <a:solidFill>
                  <a:schemeClr val="tx1"/>
                </a:solidFill>
              </a:rPr>
              <a:t>-</a:t>
            </a:r>
            <a:r>
              <a:rPr lang="ru-RU" b="1" dirty="0" err="1" smtClean="0">
                <a:solidFill>
                  <a:schemeClr val="tx1"/>
                </a:solidFill>
              </a:rPr>
              <a:t>ый</a:t>
            </a:r>
            <a:endParaRPr lang="ru-RU" b="1" dirty="0">
              <a:solidFill>
                <a:schemeClr val="tx1"/>
              </a:solidFill>
            </a:endParaRPr>
          </a:p>
        </p:txBody>
      </p:sp>
      <p:sp>
        <p:nvSpPr>
          <p:cNvPr id="6" name="Блок-схема: память с посл. доступом 5"/>
          <p:cNvSpPr/>
          <p:nvPr/>
        </p:nvSpPr>
        <p:spPr>
          <a:xfrm>
            <a:off x="1331640" y="2564904"/>
            <a:ext cx="2016224" cy="3102519"/>
          </a:xfrm>
          <a:prstGeom prst="flowChartMagneticTape">
            <a:avLst/>
          </a:prstGeom>
          <a:solidFill>
            <a:srgbClr val="FFC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ru-RU" b="1" dirty="0" smtClean="0">
                <a:solidFill>
                  <a:schemeClr val="tx1"/>
                </a:solidFill>
              </a:rPr>
              <a:t>Случай</a:t>
            </a:r>
            <a:r>
              <a:rPr lang="en-US" b="1" dirty="0" smtClean="0">
                <a:solidFill>
                  <a:schemeClr val="tx1"/>
                </a:solidFill>
              </a:rPr>
              <a:t> j-</a:t>
            </a:r>
            <a:r>
              <a:rPr lang="ru-RU" b="1" dirty="0" err="1" smtClean="0">
                <a:solidFill>
                  <a:schemeClr val="tx1"/>
                </a:solidFill>
              </a:rPr>
              <a:t>ый</a:t>
            </a:r>
            <a:r>
              <a:rPr lang="ru-RU" b="1" dirty="0" smtClean="0">
                <a:solidFill>
                  <a:schemeClr val="tx1"/>
                </a:solidFill>
              </a:rPr>
              <a:t> = казус </a:t>
            </a:r>
            <a:r>
              <a:rPr lang="ru-RU" b="1" dirty="0" err="1" smtClean="0">
                <a:solidFill>
                  <a:schemeClr val="tx1"/>
                </a:solidFill>
              </a:rPr>
              <a:t>законода-тельства</a:t>
            </a:r>
            <a:endParaRPr lang="ru-RU" b="1" dirty="0">
              <a:solidFill>
                <a:schemeClr val="tx1"/>
              </a:solidFill>
            </a:endParaRPr>
          </a:p>
        </p:txBody>
      </p:sp>
      <p:sp>
        <p:nvSpPr>
          <p:cNvPr id="7" name="Трапеция 6"/>
          <p:cNvSpPr/>
          <p:nvPr/>
        </p:nvSpPr>
        <p:spPr>
          <a:xfrm>
            <a:off x="3491880" y="1646802"/>
            <a:ext cx="5544616" cy="3078342"/>
          </a:xfrm>
          <a:prstGeom prst="trapezoid">
            <a:avLst/>
          </a:prstGeom>
          <a:gradFill>
            <a:gsLst>
              <a:gs pos="0">
                <a:schemeClr val="accent1">
                  <a:tint val="66000"/>
                  <a:satMod val="160000"/>
                </a:schemeClr>
              </a:gs>
              <a:gs pos="59000">
                <a:schemeClr val="accent1">
                  <a:tint val="44500"/>
                  <a:satMod val="160000"/>
                  <a:alpha val="31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ru-RU" sz="4000" dirty="0" smtClean="0">
                <a:solidFill>
                  <a:schemeClr val="tx1"/>
                </a:solidFill>
              </a:rPr>
              <a:t>Закон</a:t>
            </a:r>
            <a:endParaRPr lang="ru-RU" sz="4000" dirty="0">
              <a:solidFill>
                <a:schemeClr val="tx1"/>
              </a:solidFill>
            </a:endParaRPr>
          </a:p>
        </p:txBody>
      </p:sp>
      <p:sp>
        <p:nvSpPr>
          <p:cNvPr id="8" name="Блок-схема: память с посл. доступом 7"/>
          <p:cNvSpPr/>
          <p:nvPr/>
        </p:nvSpPr>
        <p:spPr>
          <a:xfrm>
            <a:off x="4069537" y="2924944"/>
            <a:ext cx="1368152" cy="2880320"/>
          </a:xfrm>
          <a:prstGeom prst="flowChartMagneticTape">
            <a:avLst/>
          </a:prstGeom>
          <a:solidFill>
            <a:srgbClr val="FFC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ru-RU" b="1" dirty="0" smtClean="0">
                <a:solidFill>
                  <a:schemeClr val="tx1"/>
                </a:solidFill>
              </a:rPr>
              <a:t>Случай </a:t>
            </a:r>
            <a:r>
              <a:rPr lang="en-US" b="1" dirty="0" smtClean="0">
                <a:solidFill>
                  <a:schemeClr val="tx1"/>
                </a:solidFill>
              </a:rPr>
              <a:t>j</a:t>
            </a:r>
            <a:r>
              <a:rPr lang="ru-RU" b="1" dirty="0" smtClean="0">
                <a:solidFill>
                  <a:schemeClr val="tx1"/>
                </a:solidFill>
              </a:rPr>
              <a:t>-</a:t>
            </a:r>
            <a:r>
              <a:rPr lang="en-US" b="1" dirty="0" smtClean="0">
                <a:solidFill>
                  <a:schemeClr val="tx1"/>
                </a:solidFill>
              </a:rPr>
              <a:t>1</a:t>
            </a:r>
            <a:r>
              <a:rPr lang="ru-RU" b="1" dirty="0" smtClean="0">
                <a:solidFill>
                  <a:schemeClr val="tx1"/>
                </a:solidFill>
              </a:rPr>
              <a:t>-</a:t>
            </a:r>
            <a:r>
              <a:rPr lang="ru-RU" b="1" dirty="0" err="1" smtClean="0">
                <a:solidFill>
                  <a:schemeClr val="tx1"/>
                </a:solidFill>
              </a:rPr>
              <a:t>ый</a:t>
            </a:r>
            <a:endParaRPr lang="ru-RU" b="1" dirty="0">
              <a:solidFill>
                <a:schemeClr val="tx1"/>
              </a:solidFill>
            </a:endParaRPr>
          </a:p>
        </p:txBody>
      </p:sp>
    </p:spTree>
    <p:extLst>
      <p:ext uri="{BB962C8B-B14F-4D97-AF65-F5344CB8AC3E}">
        <p14:creationId xmlns:p14="http://schemas.microsoft.com/office/powerpoint/2010/main" val="3692490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Проблема </a:t>
            </a:r>
            <a:r>
              <a:rPr lang="ru-RU" dirty="0"/>
              <a:t>казуистического метода </a:t>
            </a:r>
          </a:p>
        </p:txBody>
      </p:sp>
      <p:sp>
        <p:nvSpPr>
          <p:cNvPr id="3" name="Объект 2"/>
          <p:cNvSpPr>
            <a:spLocks noGrp="1"/>
          </p:cNvSpPr>
          <p:nvPr>
            <p:ph idx="1"/>
          </p:nvPr>
        </p:nvSpPr>
        <p:spPr/>
        <p:txBody>
          <a:bodyPr/>
          <a:lstStyle/>
          <a:p>
            <a:r>
              <a:rPr lang="ru-RU" dirty="0" smtClean="0"/>
              <a:t>– </a:t>
            </a:r>
            <a:r>
              <a:rPr lang="ru-RU" dirty="0"/>
              <a:t>определить, когда имеет место </a:t>
            </a:r>
            <a:endParaRPr lang="ru-RU" dirty="0" smtClean="0"/>
          </a:p>
          <a:p>
            <a:r>
              <a:rPr lang="ru-RU" dirty="0" smtClean="0"/>
              <a:t>казус </a:t>
            </a:r>
            <a:r>
              <a:rPr lang="ru-RU" dirty="0" err="1" smtClean="0"/>
              <a:t>правоприменения</a:t>
            </a:r>
            <a:r>
              <a:rPr lang="ru-RU" dirty="0" smtClean="0"/>
              <a:t> (закона), </a:t>
            </a:r>
          </a:p>
          <a:p>
            <a:r>
              <a:rPr lang="ru-RU" dirty="0" smtClean="0"/>
              <a:t>казус </a:t>
            </a:r>
            <a:r>
              <a:rPr lang="ru-RU" dirty="0"/>
              <a:t>реализации права или </a:t>
            </a:r>
            <a:endParaRPr lang="ru-RU" dirty="0" smtClean="0"/>
          </a:p>
          <a:p>
            <a:r>
              <a:rPr lang="ru-RU" dirty="0" smtClean="0"/>
              <a:t>казус </a:t>
            </a:r>
            <a:r>
              <a:rPr lang="ru-RU" dirty="0"/>
              <a:t>правонарушения, </a:t>
            </a:r>
            <a:endParaRPr lang="ru-RU" dirty="0" smtClean="0"/>
          </a:p>
          <a:p>
            <a:r>
              <a:rPr lang="ru-RU" dirty="0" smtClean="0"/>
              <a:t>а </a:t>
            </a:r>
            <a:r>
              <a:rPr lang="ru-RU" dirty="0"/>
              <a:t>когда </a:t>
            </a:r>
            <a:r>
              <a:rPr lang="ru-RU" dirty="0" smtClean="0"/>
              <a:t>казус законодательства,</a:t>
            </a:r>
          </a:p>
          <a:p>
            <a:r>
              <a:rPr lang="ru-RU" dirty="0" smtClean="0"/>
              <a:t>в каждой конкретной ситуации.</a:t>
            </a:r>
            <a:endParaRPr lang="ru-RU" dirty="0"/>
          </a:p>
        </p:txBody>
      </p:sp>
    </p:spTree>
    <p:extLst>
      <p:ext uri="{BB962C8B-B14F-4D97-AF65-F5344CB8AC3E}">
        <p14:creationId xmlns:p14="http://schemas.microsoft.com/office/powerpoint/2010/main" val="3336806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dirty="0" smtClean="0"/>
              <a:t>Казус</a:t>
            </a:r>
            <a:endParaRPr lang="ru-RU" dirty="0"/>
          </a:p>
        </p:txBody>
      </p:sp>
      <p:sp>
        <p:nvSpPr>
          <p:cNvPr id="3" name="Объект 2"/>
          <p:cNvSpPr>
            <a:spLocks noGrp="1"/>
          </p:cNvSpPr>
          <p:nvPr>
            <p:ph idx="1"/>
          </p:nvPr>
        </p:nvSpPr>
        <p:spPr>
          <a:xfrm>
            <a:off x="179512" y="908720"/>
            <a:ext cx="8784976" cy="5217443"/>
          </a:xfrm>
        </p:spPr>
        <p:txBody>
          <a:bodyPr>
            <a:normAutofit fontScale="62500" lnSpcReduction="20000"/>
          </a:bodyPr>
          <a:lstStyle/>
          <a:p>
            <a:r>
              <a:rPr lang="en-US" sz="4000" i="1" dirty="0"/>
              <a:t>Casus</a:t>
            </a:r>
            <a:r>
              <a:rPr lang="ru-RU" sz="4000" dirty="0"/>
              <a:t> – 1) падение; 2) крушение, крах, гибель, смерть, 3) ошибка, погрешность, проступок, 4) склон, исход, конец, 5) падеж, 6) приход, наступление, 7) случай, повод, возможность; 8) обстоятельства, положение, 9) случайность, превратность, 10) происшествие, событие (преим., случайное, неожиданное) </a:t>
            </a:r>
            <a:r>
              <a:rPr lang="en-US" sz="4000" i="1" dirty="0"/>
              <a:t>casus secondi</a:t>
            </a:r>
            <a:r>
              <a:rPr lang="ru-RU" sz="4000" dirty="0"/>
              <a:t> – благоприятные события; </a:t>
            </a:r>
            <a:r>
              <a:rPr lang="en-US" sz="4000" i="1" dirty="0"/>
              <a:t>casus </a:t>
            </a:r>
            <a:r>
              <a:rPr lang="en-US" sz="4000" i="1" dirty="0" err="1"/>
              <a:t>adversi</a:t>
            </a:r>
            <a:r>
              <a:rPr lang="ru-RU" sz="4000" dirty="0"/>
              <a:t> – неблагоприятные события; </a:t>
            </a:r>
            <a:endParaRPr lang="ru-RU" sz="4000" dirty="0" smtClean="0"/>
          </a:p>
          <a:p>
            <a:r>
              <a:rPr lang="ru-RU" sz="4000" dirty="0" smtClean="0"/>
              <a:t>11</a:t>
            </a:r>
            <a:r>
              <a:rPr lang="ru-RU" sz="4000" dirty="0"/>
              <a:t>) несчастное происшествие, несчастье </a:t>
            </a:r>
            <a:r>
              <a:rPr lang="ru-RU" sz="4000" dirty="0" smtClean="0"/>
              <a:t>.</a:t>
            </a:r>
          </a:p>
          <a:p>
            <a:r>
              <a:rPr lang="ru-RU" sz="4000" dirty="0" smtClean="0"/>
              <a:t>(</a:t>
            </a:r>
            <a:r>
              <a:rPr lang="ru-RU" sz="4000" i="1" dirty="0"/>
              <a:t>Дворецкий И.Х.</a:t>
            </a:r>
            <a:r>
              <a:rPr lang="ru-RU" sz="4000" dirty="0"/>
              <a:t> Латинско-русский словарь. 5-е изд., стер. М.: Рус. </a:t>
            </a:r>
            <a:r>
              <a:rPr lang="ru-RU" sz="4000" dirty="0" err="1"/>
              <a:t>яз</a:t>
            </a:r>
            <a:r>
              <a:rPr lang="ru-RU" sz="4000" dirty="0"/>
              <a:t>, 1998. С. 126).</a:t>
            </a:r>
          </a:p>
          <a:p>
            <a:r>
              <a:rPr lang="ru-RU" dirty="0" smtClean="0"/>
              <a:t> </a:t>
            </a:r>
            <a:endParaRPr lang="en-US" dirty="0" smtClean="0"/>
          </a:p>
          <a:p>
            <a:endParaRPr lang="ru-RU" dirty="0" smtClean="0"/>
          </a:p>
          <a:p>
            <a:r>
              <a:rPr lang="ru-RU" dirty="0" smtClean="0"/>
              <a:t>Процессы судопроизводства </a:t>
            </a:r>
            <a:r>
              <a:rPr lang="ru-RU" dirty="0" smtClean="0"/>
              <a:t>в Интернете</a:t>
            </a:r>
            <a:r>
              <a:rPr lang="en-US" dirty="0" smtClean="0"/>
              <a:t>. </a:t>
            </a:r>
            <a:r>
              <a:rPr lang="ru-RU" dirty="0" smtClean="0"/>
              <a:t>Ричард </a:t>
            </a:r>
            <a:r>
              <a:rPr lang="ru-RU" dirty="0" err="1" smtClean="0"/>
              <a:t>Саскинд</a:t>
            </a:r>
            <a:r>
              <a:rPr lang="ru-RU" dirty="0" smtClean="0"/>
              <a:t> Конец адвокатуры</a:t>
            </a:r>
            <a:r>
              <a:rPr lang="ru-RU" b="1" dirty="0" smtClean="0"/>
              <a:t>. </a:t>
            </a:r>
            <a:r>
              <a:rPr lang="en-US" b="1" dirty="0" smtClean="0"/>
              <a:t> R. Susskind The </a:t>
            </a:r>
            <a:r>
              <a:rPr lang="en-US" b="1" dirty="0"/>
              <a:t>End of Lawyers?: Rethinking the nature of legal </a:t>
            </a:r>
            <a:r>
              <a:rPr lang="en-US" b="1" dirty="0" smtClean="0"/>
              <a:t>services</a:t>
            </a:r>
            <a:r>
              <a:rPr lang="en-US" b="1" dirty="0" smtClean="0"/>
              <a:t>.</a:t>
            </a:r>
            <a:r>
              <a:rPr lang="ru-RU" b="1" dirty="0" smtClean="0"/>
              <a:t> 2014, 2017</a:t>
            </a:r>
            <a:endParaRPr lang="en-US" b="1" dirty="0"/>
          </a:p>
          <a:p>
            <a:r>
              <a:rPr lang="en-US" dirty="0" smtClean="0"/>
              <a:t>.</a:t>
            </a:r>
            <a:endParaRPr lang="ru-RU" dirty="0"/>
          </a:p>
        </p:txBody>
      </p:sp>
    </p:spTree>
    <p:extLst>
      <p:ext uri="{BB962C8B-B14F-4D97-AF65-F5344CB8AC3E}">
        <p14:creationId xmlns:p14="http://schemas.microsoft.com/office/powerpoint/2010/main" val="3474990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663</TotalTime>
  <Words>3786</Words>
  <Application>Microsoft Office PowerPoint</Application>
  <PresentationFormat>Экран (4:3)</PresentationFormat>
  <Paragraphs>175</Paragraphs>
  <Slides>45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45</vt:i4>
      </vt:variant>
    </vt:vector>
  </HeadingPairs>
  <TitlesOfParts>
    <vt:vector size="46" baseType="lpstr">
      <vt:lpstr>Тема Office</vt:lpstr>
      <vt:lpstr>ЦЭМИ РАН  ЭКОНОМИЧЕСКИЕ КАЗУСЫ  ЗАКОНОДАТЕЛЬСТВА Доклад</vt:lpstr>
      <vt:lpstr>План доклада</vt:lpstr>
      <vt:lpstr>Реальность – это поток случаев или динамика казусов</vt:lpstr>
      <vt:lpstr>Проблема правового казуса</vt:lpstr>
      <vt:lpstr>Казус законодательства </vt:lpstr>
      <vt:lpstr>Типы казусов законодательства - нарушающие или несоответствующие</vt:lpstr>
      <vt:lpstr>Казус,  случай, (case), ситуация </vt:lpstr>
      <vt:lpstr>Проблема казуистического метода </vt:lpstr>
      <vt:lpstr>Казус</vt:lpstr>
      <vt:lpstr>Экономические казусы законодательства -</vt:lpstr>
      <vt:lpstr>                                               ситуация </vt:lpstr>
      <vt:lpstr>экономические казусы законодательства </vt:lpstr>
      <vt:lpstr>Казус развала СССР </vt:lpstr>
      <vt:lpstr>СССР не был единым государством</vt:lpstr>
      <vt:lpstr>Распад СССР </vt:lpstr>
      <vt:lpstr>Необходимые и достаточные условия распада</vt:lpstr>
      <vt:lpstr>Договор об образовании СССР  — договор об объединении в одно союзное государство – Союз Советских Социалистических Республик, заключенный РСФСР, УССР, БССР и ЗСФСР 29 декабря 1922 г., был принят на конференции делегаций от съездов Советов четырех республик РСФСР, УССР, БССР и ЗСФСР. Утвержден 30 декабря 1922 г. на Первом съезде советов СССР. Последняя дата считается датой образования СССР.  Пункт 26 Договора закреплял право республик на свободный выход из СССР. Договор стал составной частью первой советской конституции – Конституции СССР 1924 г., она была принята Вторым съездом Советов СССР в январе 1924 г.  (Бухарин был против) </vt:lpstr>
      <vt:lpstr>Презентация PowerPoint</vt:lpstr>
      <vt:lpstr>Правовые причины распада СССР</vt:lpstr>
      <vt:lpstr>право свободного выхода из СССР</vt:lpstr>
      <vt:lpstr>Конституционный конфликт</vt:lpstr>
      <vt:lpstr>Законодательное выталкивание республик из СССР</vt:lpstr>
      <vt:lpstr>Законодательный раздел экономики СССР</vt:lpstr>
      <vt:lpstr>Союзный договор – провокация распада</vt:lpstr>
      <vt:lpstr>Закон СССР от 10 апреля 1990 г. № 1421-1 «Об основах экономических отношений Союза ССР, союзных и автономных республик». </vt:lpstr>
      <vt:lpstr>Законодательная диссоциация СССР</vt:lpstr>
      <vt:lpstr>Статьей 4 Закон СССР от 26 апреля 1990 г. вводил в экономику СССР режим дизассоциации народного хозяйства,</vt:lpstr>
      <vt:lpstr>Неограниченные полномочия Президента СССР</vt:lpstr>
      <vt:lpstr>Последний закон СССР и создание СНГ</vt:lpstr>
      <vt:lpstr>Последний Закон СССР</vt:lpstr>
      <vt:lpstr>за 5 месяцев до Закона СССР от 3 декабря 1991 г </vt:lpstr>
      <vt:lpstr>Экономический казус регулирования рыночных цен налоговым законодательством</vt:lpstr>
      <vt:lpstr>Рис. 1. Колебания спотовых цен на рынках аммиака FOB-Новый Орлеан, Тампа и FOB-Южный</vt:lpstr>
      <vt:lpstr>Презентация PowerPoint</vt:lpstr>
      <vt:lpstr>Рис. 2. Ежемесячные колебания цены на аммиак FOB-Южный и Тампа (США)</vt:lpstr>
      <vt:lpstr>Презентация PowerPoint</vt:lpstr>
      <vt:lpstr>Рис. 3. Изменения границ цен на карбамид в IV квартале 2013 г. (США)</vt:lpstr>
      <vt:lpstr>Презентация PowerPoint</vt:lpstr>
      <vt:lpstr>Презентация PowerPoint</vt:lpstr>
      <vt:lpstr>Рис. 4. Динамика цен на уголь (API 2 CIF ARA), газ (TTF Hub) и электроэнергию (EEX)</vt:lpstr>
      <vt:lpstr>Презентация PowerPoint</vt:lpstr>
      <vt:lpstr>Ляпсусы Закона 1</vt:lpstr>
      <vt:lpstr>Ляпсусы закона 2</vt:lpstr>
      <vt:lpstr>Стратегическая ситуация: идентификация и целевая диспозиция</vt:lpstr>
      <vt:lpstr>Информационные методы в стратегии разгрома СССР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ЦЭМИ РАН  ЭКОНОМИЧЕСКИЕ КАЗУСЫ  ЗАКОНОДАТЕЛЬСТВА Доклад</dc:title>
  <dc:creator>ЦЭПП-1</dc:creator>
  <cp:lastModifiedBy>ЦЭПП-1</cp:lastModifiedBy>
  <cp:revision>60</cp:revision>
  <dcterms:created xsi:type="dcterms:W3CDTF">2020-03-04T08:25:12Z</dcterms:created>
  <dcterms:modified xsi:type="dcterms:W3CDTF">2020-03-05T11:36:55Z</dcterms:modified>
</cp:coreProperties>
</file>